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21"/>
  </p:notesMasterIdLst>
  <p:sldIdLst>
    <p:sldId id="257" r:id="rId4"/>
    <p:sldId id="258" r:id="rId5"/>
    <p:sldId id="274" r:id="rId6"/>
    <p:sldId id="267" r:id="rId7"/>
    <p:sldId id="272" r:id="rId8"/>
    <p:sldId id="259" r:id="rId9"/>
    <p:sldId id="260" r:id="rId10"/>
    <p:sldId id="261" r:id="rId11"/>
    <p:sldId id="263" r:id="rId12"/>
    <p:sldId id="264" r:id="rId13"/>
    <p:sldId id="273" r:id="rId14"/>
    <p:sldId id="265" r:id="rId15"/>
    <p:sldId id="266" r:id="rId16"/>
    <p:sldId id="268" r:id="rId17"/>
    <p:sldId id="269" r:id="rId18"/>
    <p:sldId id="270" r:id="rId19"/>
    <p:sldId id="271" r:id="rId20"/>
  </p:sldIdLst>
  <p:sldSz cx="9144000" cy="5143500" type="screen16x9"/>
  <p:notesSz cx="6858000" cy="9144000"/>
  <p:embeddedFontLst>
    <p:embeddedFont>
      <p:font typeface="Dosis" pitchFamily="2" charset="77"/>
      <p:regular r:id="rId22"/>
      <p:bold r:id="rId23"/>
    </p:embeddedFont>
    <p:embeddedFont>
      <p:font typeface="Roboto" panose="02000000000000000000" pitchFamily="2" charset="0"/>
      <p:regular r:id="rId24"/>
      <p:bold r:id="rId25"/>
      <p:italic r:id="rId26"/>
      <p:boldItalic r:id="rId27"/>
    </p:embeddedFont>
    <p:embeddedFont>
      <p:font typeface="Roboto Black" panose="02000000000000000000" pitchFamily="2" charset="0"/>
      <p:bold r:id="rId28"/>
      <p:italic r:id="rId29"/>
      <p:boldItalic r:id="rId30"/>
    </p:embeddedFont>
    <p:embeddedFont>
      <p:font typeface="Roboto Thin"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49"/>
    <p:restoredTop sz="94674"/>
  </p:normalViewPr>
  <p:slideViewPr>
    <p:cSldViewPr snapToGrid="0">
      <p:cViewPr varScale="1">
        <p:scale>
          <a:sx n="176" d="100"/>
          <a:sy n="176" d="100"/>
        </p:scale>
        <p:origin x="712" y="184"/>
      </p:cViewPr>
      <p:guideLst>
        <p:guide orient="horz" pos="1620"/>
        <p:guide pos="2880"/>
      </p:guideLst>
    </p:cSldViewPr>
  </p:slideViewPr>
  <p:notesTextViewPr>
    <p:cViewPr>
      <p:scale>
        <a:sx n="1" d="1"/>
        <a:sy n="1" d="1"/>
      </p:scale>
      <p:origin x="0" y="0"/>
    </p:cViewPr>
  </p:notesTextViewPr>
  <p:notesViewPr>
    <p:cSldViewPr snapToGrid="0">
      <p:cViewPr varScale="1">
        <p:scale>
          <a:sx n="105" d="100"/>
          <a:sy n="105" d="100"/>
        </p:scale>
        <p:origin x="4472"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0.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3003478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49873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78760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63875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849436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66143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738106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844345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0826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8546683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slideLayout" Target="../slideLayouts/slideLayout31.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23" Type="http://schemas.openxmlformats.org/officeDocument/2006/relationships/theme" Target="../theme/theme2.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 Id="rId22"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theme" Target="../theme/theme3.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GB" sz="4800" dirty="0">
                <a:solidFill>
                  <a:schemeClr val="lt1"/>
                </a:solidFill>
                <a:latin typeface="Roboto Black"/>
                <a:ea typeface="Roboto Black"/>
                <a:cs typeface="Roboto Black"/>
                <a:sym typeface="Roboto Black"/>
              </a:rPr>
              <a:t>Biodiversity in National Parks</a:t>
            </a:r>
            <a:endParaRPr sz="1050" dirty="0">
              <a:solidFill>
                <a:schemeClr val="lt1"/>
              </a:solidFill>
            </a:endParaRPr>
          </a:p>
          <a:p>
            <a:pPr marL="0" lvl="0" indent="0" algn="l" rtl="0">
              <a:spcBef>
                <a:spcPts val="0"/>
              </a:spcBef>
              <a:spcAft>
                <a:spcPts val="0"/>
              </a:spcAft>
              <a:buClr>
                <a:schemeClr val="dk1"/>
              </a:buClr>
              <a:buSzPts val="1100"/>
              <a:buFont typeface="Arial"/>
              <a:buNone/>
            </a:pPr>
            <a:r>
              <a:rPr lang="en-US" sz="2400" dirty="0">
                <a:solidFill>
                  <a:srgbClr val="EFEFEF"/>
                </a:solidFill>
                <a:latin typeface="Roboto Thin"/>
                <a:ea typeface="Roboto Thin"/>
                <a:cs typeface="Roboto Thin"/>
                <a:sym typeface="Roboto Thin"/>
              </a:rPr>
              <a:t>Analyse Data with Python</a:t>
            </a:r>
            <a:endParaRPr sz="24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GB" sz="2400" dirty="0">
                <a:solidFill>
                  <a:srgbClr val="EFEFEF"/>
                </a:solidFill>
                <a:latin typeface="Roboto Thin"/>
                <a:ea typeface="Roboto Thin"/>
                <a:cs typeface="Roboto Thin"/>
                <a:sym typeface="Roboto Thin"/>
              </a:rPr>
              <a:t>Jacob Collins</a:t>
            </a:r>
            <a:endParaRPr sz="24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400" dirty="0">
                <a:solidFill>
                  <a:srgbClr val="EFEFEF"/>
                </a:solidFill>
                <a:latin typeface="Roboto Thin"/>
                <a:ea typeface="Roboto Thin"/>
                <a:cs typeface="Roboto Thin"/>
                <a:sym typeface="Roboto Thin"/>
              </a:rPr>
              <a:t>13</a:t>
            </a:r>
            <a:r>
              <a:rPr lang="en" sz="2400" baseline="30000" dirty="0">
                <a:solidFill>
                  <a:srgbClr val="EFEFEF"/>
                </a:solidFill>
                <a:latin typeface="Roboto Thin"/>
                <a:ea typeface="Roboto Thin"/>
                <a:cs typeface="Roboto Thin"/>
                <a:sym typeface="Roboto Thin"/>
              </a:rPr>
              <a:t>th </a:t>
            </a:r>
            <a:r>
              <a:rPr lang="en" sz="2400" dirty="0">
                <a:solidFill>
                  <a:srgbClr val="EFEFEF"/>
                </a:solidFill>
                <a:latin typeface="Roboto Thin"/>
                <a:ea typeface="Roboto Thin"/>
                <a:cs typeface="Roboto Thin"/>
                <a:sym typeface="Roboto Thin"/>
              </a:rPr>
              <a:t>November 2021</a:t>
            </a:r>
            <a:endParaRPr sz="2400" dirty="0">
              <a:solidFill>
                <a:srgbClr val="EFEFEF"/>
              </a:solidFill>
              <a:latin typeface="Roboto Thin"/>
              <a:ea typeface="Roboto Thin"/>
              <a:cs typeface="Roboto Thin"/>
              <a:sym typeface="Roboto Thi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3.1 Number of Species by Conservation Status</a:t>
            </a:r>
            <a:endParaRPr sz="2400" b="1" dirty="0">
              <a:solidFill>
                <a:srgbClr val="295269"/>
              </a:solidFill>
              <a:latin typeface="Roboto"/>
              <a:ea typeface="Roboto"/>
              <a:cs typeface="Roboto"/>
              <a:sym typeface="Roboto"/>
            </a:endParaRPr>
          </a:p>
        </p:txBody>
      </p:sp>
      <p:sp>
        <p:nvSpPr>
          <p:cNvPr id="316" name="Shape 316"/>
          <p:cNvSpPr txBox="1"/>
          <p:nvPr/>
        </p:nvSpPr>
        <p:spPr>
          <a:xfrm>
            <a:off x="177975" y="1048924"/>
            <a:ext cx="8520600" cy="2057133"/>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The first piece of analysis carried out was to count up the number of instances observed in the data by Conservation Status. This provides us with a good understanding of the volume of species by each Conservation Status and segments the data into more meaningful buckets. The column ”Conservation Status” has several possible values:</a:t>
            </a:r>
          </a:p>
          <a:p>
            <a:pPr lvl="0" rtl="0">
              <a:lnSpc>
                <a:spcPct val="115000"/>
              </a:lnSpc>
              <a:spcBef>
                <a:spcPts val="0"/>
              </a:spcBef>
              <a:spcAft>
                <a:spcPts val="0"/>
              </a:spcAft>
              <a:buClr>
                <a:schemeClr val="dk1"/>
              </a:buClr>
              <a:buSzPts val="1100"/>
            </a:pPr>
            <a:endParaRPr lang="en-GB" sz="1000" dirty="0">
              <a:latin typeface="Roboto"/>
              <a:ea typeface="Roboto"/>
              <a:cs typeface="Roboto"/>
              <a:sym typeface="Roboto"/>
            </a:endParaRP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GB" sz="800" b="1" dirty="0">
                <a:latin typeface="Roboto"/>
                <a:ea typeface="Roboto"/>
                <a:cs typeface="Roboto"/>
                <a:sym typeface="Roboto"/>
              </a:rPr>
              <a:t>Species of Concern: </a:t>
            </a:r>
            <a:r>
              <a:rPr lang="en-GB" sz="800" dirty="0">
                <a:latin typeface="Roboto"/>
                <a:ea typeface="Roboto"/>
                <a:cs typeface="Roboto"/>
                <a:sym typeface="Roboto"/>
              </a:rPr>
              <a:t>Declining or appear to be in need of conservation.</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GB" sz="800" b="1" dirty="0">
                <a:latin typeface="Roboto"/>
                <a:ea typeface="Roboto"/>
                <a:cs typeface="Roboto"/>
                <a:sym typeface="Roboto"/>
              </a:rPr>
              <a:t>Threatened: </a:t>
            </a:r>
            <a:r>
              <a:rPr lang="en-GB" sz="800" dirty="0">
                <a:latin typeface="Roboto"/>
                <a:ea typeface="Roboto"/>
                <a:cs typeface="Roboto"/>
                <a:sym typeface="Roboto"/>
              </a:rPr>
              <a:t>Vulnerable to endangerment in the near future.</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GB" sz="800" b="1" dirty="0">
                <a:latin typeface="Roboto"/>
                <a:ea typeface="Roboto"/>
                <a:cs typeface="Roboto"/>
                <a:sym typeface="Roboto"/>
              </a:rPr>
              <a:t>Endangered: </a:t>
            </a:r>
            <a:r>
              <a:rPr lang="en-GB" sz="800" dirty="0">
                <a:latin typeface="Roboto"/>
                <a:ea typeface="Roboto"/>
                <a:cs typeface="Roboto"/>
                <a:sym typeface="Roboto"/>
              </a:rPr>
              <a:t>Seriously at risk of extinction.</a:t>
            </a:r>
          </a:p>
          <a:p>
            <a:pPr marL="171450" lvl="0" indent="-171450">
              <a:lnSpc>
                <a:spcPct val="115000"/>
              </a:lnSpc>
              <a:buClr>
                <a:schemeClr val="dk1"/>
              </a:buClr>
              <a:buSzPts val="1100"/>
              <a:buFont typeface="Arial" panose="020B0604020202020204" pitchFamily="34" charset="0"/>
              <a:buChar char="•"/>
            </a:pPr>
            <a:r>
              <a:rPr lang="en-GB" sz="800" b="1" dirty="0">
                <a:latin typeface="Roboto"/>
                <a:ea typeface="Roboto"/>
                <a:cs typeface="Roboto"/>
                <a:sym typeface="Roboto"/>
              </a:rPr>
              <a:t>In Recovery: </a:t>
            </a:r>
            <a:r>
              <a:rPr lang="en-GB" sz="800" dirty="0">
                <a:latin typeface="Roboto"/>
                <a:ea typeface="Roboto"/>
                <a:cs typeface="Roboto"/>
                <a:sym typeface="Roboto"/>
              </a:rPr>
              <a:t>Formally endangered, </a:t>
            </a:r>
            <a:r>
              <a:rPr lang="en-GB" sz="800" dirty="0"/>
              <a:t>but currently neither in danger of extinction throughout all or a significant portion of its range.</a:t>
            </a:r>
            <a:endParaRPr lang="en-GB" sz="800" b="1" dirty="0">
              <a:latin typeface="Roboto"/>
              <a:ea typeface="Roboto"/>
              <a:cs typeface="Roboto"/>
              <a:sym typeface="Roboto"/>
            </a:endParaRPr>
          </a:p>
          <a:p>
            <a:pPr lvl="0" rtl="0">
              <a:lnSpc>
                <a:spcPct val="115000"/>
              </a:lnSpc>
              <a:spcBef>
                <a:spcPts val="0"/>
              </a:spcBef>
              <a:spcAft>
                <a:spcPts val="0"/>
              </a:spcAft>
              <a:buClr>
                <a:schemeClr val="dk1"/>
              </a:buClr>
              <a:buSzPts val="1100"/>
            </a:pPr>
            <a:endParaRPr lang="en-GB" sz="900" dirty="0">
              <a:latin typeface="Roboto"/>
              <a:ea typeface="Roboto"/>
              <a:cs typeface="Roboto"/>
              <a:sym typeface="Roboto"/>
            </a:endParaRPr>
          </a:p>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From the first table below, we’re missing 5,363 records from the analysis and this is due to “NaN” present in our data. Only a small number are categorised with the rest left blank. The second table shows us the Count of Instances where blanks are accounted for, marked up as </a:t>
            </a:r>
            <a:r>
              <a:rPr lang="en-GB" sz="1000" b="1" dirty="0">
                <a:latin typeface="Roboto"/>
                <a:ea typeface="Roboto"/>
                <a:cs typeface="Roboto"/>
                <a:sym typeface="Roboto"/>
              </a:rPr>
              <a:t>“No Intervention”</a:t>
            </a:r>
            <a:r>
              <a:rPr lang="en-GB" sz="1000" dirty="0">
                <a:latin typeface="Roboto"/>
                <a:ea typeface="Roboto"/>
                <a:cs typeface="Roboto"/>
                <a:sym typeface="Roboto"/>
              </a:rPr>
              <a:t>.</a:t>
            </a:r>
            <a:endParaRPr lang="en-GB" sz="1050" dirty="0">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662932747"/>
              </p:ext>
            </p:extLst>
          </p:nvPr>
        </p:nvGraphicFramePr>
        <p:xfrm>
          <a:off x="177975" y="3347597"/>
          <a:ext cx="4176525" cy="1681189"/>
        </p:xfrm>
        <a:graphic>
          <a:graphicData uri="http://schemas.openxmlformats.org/drawingml/2006/table">
            <a:tbl>
              <a:tblPr>
                <a:noFill/>
                <a:tableStyleId>{8628B589-4659-4227-9C68-565DD4A46BFE}</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tblGrid>
              <a:tr h="398409">
                <a:tc>
                  <a:txBody>
                    <a:bodyPr/>
                    <a:lstStyle/>
                    <a:p>
                      <a:pPr marL="0" lvl="0" indent="0" rtl="0">
                        <a:spcBef>
                          <a:spcPts val="0"/>
                        </a:spcBef>
                        <a:spcAft>
                          <a:spcPts val="0"/>
                        </a:spcAft>
                        <a:buNone/>
                      </a:pPr>
                      <a:r>
                        <a:rPr lang="en" sz="1000" b="1" dirty="0">
                          <a:solidFill>
                            <a:srgbClr val="FFFFFF"/>
                          </a:solidFill>
                        </a:rPr>
                        <a:t>Conservation Status</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a:solidFill>
                            <a:srgbClr val="FFFFFF"/>
                          </a:solidFill>
                        </a:rPr>
                        <a:t>Count of Instances</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0695">
                <a:tc>
                  <a:txBody>
                    <a:bodyPr/>
                    <a:lstStyle/>
                    <a:p>
                      <a:pPr marL="0" lvl="0" indent="0" rtl="0">
                        <a:spcBef>
                          <a:spcPts val="0"/>
                        </a:spcBef>
                        <a:spcAft>
                          <a:spcPts val="0"/>
                        </a:spcAft>
                        <a:buNone/>
                      </a:pPr>
                      <a:r>
                        <a:rPr lang="en-GB" sz="800" dirty="0"/>
                        <a:t>Endangered</a:t>
                      </a:r>
                      <a:endParaRPr sz="800"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effectLst/>
                        </a:rPr>
                        <a:t>15</a:t>
                      </a:r>
                    </a:p>
                  </a:txBody>
                  <a:tcPr marL="91425" marR="91425" marT="91425" marB="91425"/>
                </a:tc>
                <a:extLst>
                  <a:ext uri="{0D108BD9-81ED-4DB2-BD59-A6C34878D82A}">
                    <a16:rowId xmlns:a16="http://schemas.microsoft.com/office/drawing/2014/main" val="10001"/>
                  </a:ext>
                </a:extLst>
              </a:tr>
              <a:tr h="320695">
                <a:tc>
                  <a:txBody>
                    <a:bodyPr/>
                    <a:lstStyle/>
                    <a:p>
                      <a:pPr marL="0" lvl="0" indent="0" rtl="0">
                        <a:spcBef>
                          <a:spcPts val="0"/>
                        </a:spcBef>
                        <a:spcAft>
                          <a:spcPts val="0"/>
                        </a:spcAft>
                        <a:buNone/>
                      </a:pPr>
                      <a:r>
                        <a:rPr lang="en-GB" sz="800" dirty="0"/>
                        <a:t>In Recovery</a:t>
                      </a:r>
                      <a:endParaRPr sz="800" dirty="0"/>
                    </a:p>
                  </a:txBody>
                  <a:tcPr marL="91425" marR="91425" marT="91425" marB="91425"/>
                </a:tc>
                <a:tc>
                  <a:txBody>
                    <a:bodyPr/>
                    <a:lstStyle/>
                    <a:p>
                      <a:pPr algn="l" fontAlgn="ctr"/>
                      <a:r>
                        <a:rPr lang="en-GB" sz="800" dirty="0">
                          <a:effectLst/>
                        </a:rPr>
                        <a:t>3</a:t>
                      </a:r>
                    </a:p>
                  </a:txBody>
                  <a:tcPr anchor="ctr"/>
                </a:tc>
                <a:extLst>
                  <a:ext uri="{0D108BD9-81ED-4DB2-BD59-A6C34878D82A}">
                    <a16:rowId xmlns:a16="http://schemas.microsoft.com/office/drawing/2014/main" val="10002"/>
                  </a:ext>
                </a:extLst>
              </a:tr>
              <a:tr h="320695">
                <a:tc>
                  <a:txBody>
                    <a:bodyPr/>
                    <a:lstStyle/>
                    <a:p>
                      <a:pPr marL="0" lvl="0" indent="0" rtl="0">
                        <a:spcBef>
                          <a:spcPts val="0"/>
                        </a:spcBef>
                        <a:spcAft>
                          <a:spcPts val="0"/>
                        </a:spcAft>
                        <a:buNone/>
                      </a:pPr>
                      <a:r>
                        <a:rPr lang="en-GB" sz="800" dirty="0"/>
                        <a:t>Species of Concern</a:t>
                      </a:r>
                      <a:endParaRPr sz="800" dirty="0"/>
                    </a:p>
                  </a:txBody>
                  <a:tcPr marL="91425" marR="91425" marT="91425" marB="91425"/>
                </a:tc>
                <a:tc>
                  <a:txBody>
                    <a:bodyPr/>
                    <a:lstStyle/>
                    <a:p>
                      <a:pPr algn="l" fontAlgn="ctr"/>
                      <a:r>
                        <a:rPr lang="en-GB" sz="800" dirty="0">
                          <a:effectLst/>
                        </a:rPr>
                        <a:t>151</a:t>
                      </a:r>
                    </a:p>
                  </a:txBody>
                  <a:tcPr anchor="ctr"/>
                </a:tc>
                <a:extLst>
                  <a:ext uri="{0D108BD9-81ED-4DB2-BD59-A6C34878D82A}">
                    <a16:rowId xmlns:a16="http://schemas.microsoft.com/office/drawing/2014/main" val="10003"/>
                  </a:ext>
                </a:extLst>
              </a:tr>
              <a:tr h="320695">
                <a:tc>
                  <a:txBody>
                    <a:bodyPr/>
                    <a:lstStyle/>
                    <a:p>
                      <a:pPr marL="0" lvl="0" indent="0" rtl="0">
                        <a:spcBef>
                          <a:spcPts val="0"/>
                        </a:spcBef>
                        <a:spcAft>
                          <a:spcPts val="0"/>
                        </a:spcAft>
                        <a:buNone/>
                      </a:pPr>
                      <a:r>
                        <a:rPr lang="en-GB" sz="800" dirty="0"/>
                        <a:t>Threatened</a:t>
                      </a:r>
                      <a:endParaRPr sz="800" dirty="0"/>
                    </a:p>
                  </a:txBody>
                  <a:tcPr marL="91425" marR="91425" marT="91425" marB="91425"/>
                </a:tc>
                <a:tc>
                  <a:txBody>
                    <a:bodyPr/>
                    <a:lstStyle/>
                    <a:p>
                      <a:pPr algn="l" fontAlgn="ctr"/>
                      <a:r>
                        <a:rPr lang="en-GB" sz="800" dirty="0">
                          <a:effectLst/>
                        </a:rPr>
                        <a:t>9</a:t>
                      </a:r>
                    </a:p>
                  </a:txBody>
                  <a:tcPr anchor="ctr"/>
                </a:tc>
                <a:extLst>
                  <a:ext uri="{0D108BD9-81ED-4DB2-BD59-A6C34878D82A}">
                    <a16:rowId xmlns:a16="http://schemas.microsoft.com/office/drawing/2014/main" val="901845334"/>
                  </a:ext>
                </a:extLst>
              </a:tr>
            </a:tbl>
          </a:graphicData>
        </a:graphic>
      </p:graphicFrame>
      <p:graphicFrame>
        <p:nvGraphicFramePr>
          <p:cNvPr id="5" name="Shape 317">
            <a:extLst>
              <a:ext uri="{FF2B5EF4-FFF2-40B4-BE49-F238E27FC236}">
                <a16:creationId xmlns:a16="http://schemas.microsoft.com/office/drawing/2014/main" id="{B6746370-9960-CE49-9758-7E612DC9FBBA}"/>
              </a:ext>
            </a:extLst>
          </p:cNvPr>
          <p:cNvGraphicFramePr/>
          <p:nvPr>
            <p:extLst>
              <p:ext uri="{D42A27DB-BD31-4B8C-83A1-F6EECF244321}">
                <p14:modId xmlns:p14="http://schemas.microsoft.com/office/powerpoint/2010/main" val="273263208"/>
              </p:ext>
            </p:extLst>
          </p:nvPr>
        </p:nvGraphicFramePr>
        <p:xfrm>
          <a:off x="4522050" y="3171740"/>
          <a:ext cx="4176525" cy="1859100"/>
        </p:xfrm>
        <a:graphic>
          <a:graphicData uri="http://schemas.openxmlformats.org/drawingml/2006/table">
            <a:tbl>
              <a:tblPr>
                <a:noFill/>
                <a:tableStyleId>{8628B589-4659-4227-9C68-565DD4A46BFE}</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tblGrid>
              <a:tr h="0">
                <a:tc>
                  <a:txBody>
                    <a:bodyPr/>
                    <a:lstStyle/>
                    <a:p>
                      <a:pPr marL="0" lvl="0" indent="0" rtl="0">
                        <a:spcBef>
                          <a:spcPts val="0"/>
                        </a:spcBef>
                        <a:spcAft>
                          <a:spcPts val="0"/>
                        </a:spcAft>
                        <a:buNone/>
                      </a:pPr>
                      <a:r>
                        <a:rPr lang="en" sz="1000" b="1" dirty="0">
                          <a:solidFill>
                            <a:srgbClr val="FFFFFF"/>
                          </a:solidFill>
                        </a:rPr>
                        <a:t>Conservation Status</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a:solidFill>
                            <a:srgbClr val="FFFFFF"/>
                          </a:solidFill>
                        </a:rPr>
                        <a:t>Count of Instances</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0">
                <a:tc>
                  <a:txBody>
                    <a:bodyPr/>
                    <a:lstStyle/>
                    <a:p>
                      <a:pPr marL="0" lvl="0" indent="0" rtl="0">
                        <a:spcBef>
                          <a:spcPts val="0"/>
                        </a:spcBef>
                        <a:spcAft>
                          <a:spcPts val="0"/>
                        </a:spcAft>
                        <a:buNone/>
                      </a:pPr>
                      <a:r>
                        <a:rPr lang="en-GB" sz="800" dirty="0"/>
                        <a:t>Endangered</a:t>
                      </a:r>
                      <a:endParaRPr sz="800"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effectLst/>
                        </a:rPr>
                        <a:t>15</a:t>
                      </a:r>
                    </a:p>
                  </a:txBody>
                  <a:tcPr marL="91425" marR="91425" marT="91425" marB="91425"/>
                </a:tc>
                <a:extLst>
                  <a:ext uri="{0D108BD9-81ED-4DB2-BD59-A6C34878D82A}">
                    <a16:rowId xmlns:a16="http://schemas.microsoft.com/office/drawing/2014/main" val="10001"/>
                  </a:ext>
                </a:extLst>
              </a:tr>
              <a:tr h="0">
                <a:tc>
                  <a:txBody>
                    <a:bodyPr/>
                    <a:lstStyle/>
                    <a:p>
                      <a:pPr marL="0" lvl="0" indent="0" rtl="0">
                        <a:spcBef>
                          <a:spcPts val="0"/>
                        </a:spcBef>
                        <a:spcAft>
                          <a:spcPts val="0"/>
                        </a:spcAft>
                        <a:buNone/>
                      </a:pPr>
                      <a:r>
                        <a:rPr lang="en-GB" sz="800" dirty="0"/>
                        <a:t>In Recovery</a:t>
                      </a:r>
                      <a:endParaRPr sz="800" dirty="0"/>
                    </a:p>
                  </a:txBody>
                  <a:tcPr marL="91425" marR="91425" marT="91425" marB="91425"/>
                </a:tc>
                <a:tc>
                  <a:txBody>
                    <a:bodyPr/>
                    <a:lstStyle/>
                    <a:p>
                      <a:pPr algn="l" fontAlgn="ctr"/>
                      <a:r>
                        <a:rPr lang="en-GB" sz="800" dirty="0">
                          <a:effectLst/>
                        </a:rPr>
                        <a:t>3</a:t>
                      </a:r>
                    </a:p>
                  </a:txBody>
                  <a:tcPr anchor="ctr"/>
                </a:tc>
                <a:extLst>
                  <a:ext uri="{0D108BD9-81ED-4DB2-BD59-A6C34878D82A}">
                    <a16:rowId xmlns:a16="http://schemas.microsoft.com/office/drawing/2014/main" val="10002"/>
                  </a:ext>
                </a:extLst>
              </a:tr>
              <a:tr h="0">
                <a:tc>
                  <a:txBody>
                    <a:bodyPr/>
                    <a:lstStyle/>
                    <a:p>
                      <a:pPr marL="0" lvl="0" indent="0" rtl="0">
                        <a:spcBef>
                          <a:spcPts val="0"/>
                        </a:spcBef>
                        <a:spcAft>
                          <a:spcPts val="0"/>
                        </a:spcAft>
                        <a:buNone/>
                      </a:pPr>
                      <a:r>
                        <a:rPr lang="en-GB" sz="800" dirty="0"/>
                        <a:t>Species of Concern</a:t>
                      </a:r>
                      <a:endParaRPr sz="800" dirty="0"/>
                    </a:p>
                  </a:txBody>
                  <a:tcPr marL="91425" marR="91425" marT="91425" marB="91425"/>
                </a:tc>
                <a:tc>
                  <a:txBody>
                    <a:bodyPr/>
                    <a:lstStyle/>
                    <a:p>
                      <a:pPr algn="l" fontAlgn="ctr"/>
                      <a:r>
                        <a:rPr lang="en-GB" sz="800" dirty="0">
                          <a:effectLst/>
                        </a:rPr>
                        <a:t>151</a:t>
                      </a:r>
                    </a:p>
                  </a:txBody>
                  <a:tcPr anchor="ctr"/>
                </a:tc>
                <a:extLst>
                  <a:ext uri="{0D108BD9-81ED-4DB2-BD59-A6C34878D82A}">
                    <a16:rowId xmlns:a16="http://schemas.microsoft.com/office/drawing/2014/main" val="10003"/>
                  </a:ext>
                </a:extLst>
              </a:tr>
              <a:tr h="0">
                <a:tc>
                  <a:txBody>
                    <a:bodyPr/>
                    <a:lstStyle/>
                    <a:p>
                      <a:pPr marL="0" lvl="0" indent="0" rtl="0">
                        <a:spcBef>
                          <a:spcPts val="0"/>
                        </a:spcBef>
                        <a:spcAft>
                          <a:spcPts val="0"/>
                        </a:spcAft>
                        <a:buNone/>
                      </a:pPr>
                      <a:r>
                        <a:rPr lang="en-GB" sz="800" dirty="0"/>
                        <a:t>No Intervention</a:t>
                      </a:r>
                      <a:endParaRPr sz="800" dirty="0"/>
                    </a:p>
                  </a:txBody>
                  <a:tcPr marL="91425" marR="91425" marT="91425" marB="91425"/>
                </a:tc>
                <a:tc>
                  <a:txBody>
                    <a:bodyPr/>
                    <a:lstStyle/>
                    <a:p>
                      <a:pPr algn="l" fontAlgn="ctr"/>
                      <a:r>
                        <a:rPr lang="en-GB" sz="800" dirty="0">
                          <a:effectLst/>
                        </a:rPr>
                        <a:t>5,363</a:t>
                      </a:r>
                    </a:p>
                  </a:txBody>
                  <a:tcPr anchor="ctr"/>
                </a:tc>
                <a:extLst>
                  <a:ext uri="{0D108BD9-81ED-4DB2-BD59-A6C34878D82A}">
                    <a16:rowId xmlns:a16="http://schemas.microsoft.com/office/drawing/2014/main" val="2441022557"/>
                  </a:ext>
                </a:extLst>
              </a:tr>
              <a:tr h="0">
                <a:tc>
                  <a:txBody>
                    <a:bodyPr/>
                    <a:lstStyle/>
                    <a:p>
                      <a:pPr marL="0" lvl="0" indent="0" rtl="0">
                        <a:spcBef>
                          <a:spcPts val="0"/>
                        </a:spcBef>
                        <a:spcAft>
                          <a:spcPts val="0"/>
                        </a:spcAft>
                        <a:buNone/>
                      </a:pPr>
                      <a:r>
                        <a:rPr lang="en-GB" sz="800" dirty="0"/>
                        <a:t>Threatened</a:t>
                      </a:r>
                      <a:endParaRPr sz="800" dirty="0"/>
                    </a:p>
                  </a:txBody>
                  <a:tcPr marL="91425" marR="91425" marT="91425" marB="91425"/>
                </a:tc>
                <a:tc>
                  <a:txBody>
                    <a:bodyPr/>
                    <a:lstStyle/>
                    <a:p>
                      <a:pPr algn="l" fontAlgn="ctr"/>
                      <a:r>
                        <a:rPr lang="en-GB" sz="800" dirty="0">
                          <a:effectLst/>
                        </a:rPr>
                        <a:t>9</a:t>
                      </a:r>
                    </a:p>
                  </a:txBody>
                  <a:tcPr anchor="ctr"/>
                </a:tc>
                <a:extLst>
                  <a:ext uri="{0D108BD9-81ED-4DB2-BD59-A6C34878D82A}">
                    <a16:rowId xmlns:a16="http://schemas.microsoft.com/office/drawing/2014/main" val="901845334"/>
                  </a:ext>
                </a:extLst>
              </a:tr>
            </a:tbl>
          </a:graphicData>
        </a:graphic>
      </p:graphicFrame>
    </p:spTree>
    <p:extLst>
      <p:ext uri="{BB962C8B-B14F-4D97-AF65-F5344CB8AC3E}">
        <p14:creationId xmlns:p14="http://schemas.microsoft.com/office/powerpoint/2010/main" val="1009015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3.1 Number of Species by Conservation Status</a:t>
            </a:r>
            <a:endParaRPr sz="2400" b="1" dirty="0">
              <a:solidFill>
                <a:srgbClr val="295269"/>
              </a:solidFill>
              <a:latin typeface="Roboto"/>
              <a:ea typeface="Roboto"/>
              <a:cs typeface="Roboto"/>
              <a:sym typeface="Roboto"/>
            </a:endParaRPr>
          </a:p>
        </p:txBody>
      </p:sp>
      <p:sp>
        <p:nvSpPr>
          <p:cNvPr id="316" name="Shape 316"/>
          <p:cNvSpPr txBox="1"/>
          <p:nvPr/>
        </p:nvSpPr>
        <p:spPr>
          <a:xfrm>
            <a:off x="177975" y="1048924"/>
            <a:ext cx="8520600" cy="97025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The below summary table displays the volumes of Endangered, In Recovery, Species of Concern and Threatened Categories. This is useful as it allows a high level overview of whether there’s any relationships we can infer between Categories and their Conservation Status. Further analysis looks at the significance between two categorical variables, specifically two Categories from the below list.</a:t>
            </a:r>
          </a:p>
          <a:p>
            <a:pPr lvl="0" rtl="0">
              <a:lnSpc>
                <a:spcPct val="115000"/>
              </a:lnSpc>
              <a:spcBef>
                <a:spcPts val="0"/>
              </a:spcBef>
              <a:spcAft>
                <a:spcPts val="0"/>
              </a:spcAft>
              <a:buClr>
                <a:schemeClr val="dk1"/>
              </a:buClr>
              <a:buSzPts val="1100"/>
            </a:pPr>
            <a:endParaRPr lang="en-GB" sz="1000" dirty="0">
              <a:latin typeface="Roboto"/>
              <a:ea typeface="Roboto"/>
              <a:cs typeface="Roboto"/>
              <a:sym typeface="Roboto"/>
            </a:endParaRPr>
          </a:p>
          <a:p>
            <a:pPr lvl="0" rtl="0">
              <a:lnSpc>
                <a:spcPct val="115000"/>
              </a:lnSpc>
              <a:spcBef>
                <a:spcPts val="0"/>
              </a:spcBef>
              <a:spcAft>
                <a:spcPts val="0"/>
              </a:spcAft>
              <a:buClr>
                <a:schemeClr val="dk1"/>
              </a:buClr>
              <a:buSzPts val="1100"/>
            </a:pPr>
            <a:r>
              <a:rPr lang="en-GB" sz="800" i="1" dirty="0">
                <a:latin typeface="Roboto"/>
                <a:ea typeface="Roboto"/>
                <a:cs typeface="Roboto"/>
                <a:sym typeface="Roboto"/>
              </a:rPr>
              <a:t>‘No Intervention’ has been excluded from this table of analysis.</a:t>
            </a:r>
          </a:p>
        </p:txBody>
      </p:sp>
      <p:graphicFrame>
        <p:nvGraphicFramePr>
          <p:cNvPr id="6" name="Shape 317">
            <a:extLst>
              <a:ext uri="{FF2B5EF4-FFF2-40B4-BE49-F238E27FC236}">
                <a16:creationId xmlns:a16="http://schemas.microsoft.com/office/drawing/2014/main" id="{9C276B7F-2C76-3D41-B5CD-4276688F79DA}"/>
              </a:ext>
            </a:extLst>
          </p:cNvPr>
          <p:cNvGraphicFramePr/>
          <p:nvPr>
            <p:extLst>
              <p:ext uri="{D42A27DB-BD31-4B8C-83A1-F6EECF244321}">
                <p14:modId xmlns:p14="http://schemas.microsoft.com/office/powerpoint/2010/main" val="3673931354"/>
              </p:ext>
            </p:extLst>
          </p:nvPr>
        </p:nvGraphicFramePr>
        <p:xfrm>
          <a:off x="177975" y="2126343"/>
          <a:ext cx="7264049" cy="2742986"/>
        </p:xfrm>
        <a:graphic>
          <a:graphicData uri="http://schemas.openxmlformats.org/drawingml/2006/table">
            <a:tbl>
              <a:tblPr>
                <a:noFill/>
                <a:tableStyleId>{8628B589-4659-4227-9C68-565DD4A46BFE}</a:tableStyleId>
              </a:tblPr>
              <a:tblGrid>
                <a:gridCol w="981289">
                  <a:extLst>
                    <a:ext uri="{9D8B030D-6E8A-4147-A177-3AD203B41FA5}">
                      <a16:colId xmlns:a16="http://schemas.microsoft.com/office/drawing/2014/main" val="20000"/>
                    </a:ext>
                  </a:extLst>
                </a:gridCol>
                <a:gridCol w="1256552">
                  <a:extLst>
                    <a:ext uri="{9D8B030D-6E8A-4147-A177-3AD203B41FA5}">
                      <a16:colId xmlns:a16="http://schemas.microsoft.com/office/drawing/2014/main" val="20001"/>
                    </a:ext>
                  </a:extLst>
                </a:gridCol>
                <a:gridCol w="1256552">
                  <a:extLst>
                    <a:ext uri="{9D8B030D-6E8A-4147-A177-3AD203B41FA5}">
                      <a16:colId xmlns:a16="http://schemas.microsoft.com/office/drawing/2014/main" val="1747230896"/>
                    </a:ext>
                  </a:extLst>
                </a:gridCol>
                <a:gridCol w="1256552">
                  <a:extLst>
                    <a:ext uri="{9D8B030D-6E8A-4147-A177-3AD203B41FA5}">
                      <a16:colId xmlns:a16="http://schemas.microsoft.com/office/drawing/2014/main" val="1739328556"/>
                    </a:ext>
                  </a:extLst>
                </a:gridCol>
                <a:gridCol w="1256552">
                  <a:extLst>
                    <a:ext uri="{9D8B030D-6E8A-4147-A177-3AD203B41FA5}">
                      <a16:colId xmlns:a16="http://schemas.microsoft.com/office/drawing/2014/main" val="2371385637"/>
                    </a:ext>
                  </a:extLst>
                </a:gridCol>
                <a:gridCol w="1256552">
                  <a:extLst>
                    <a:ext uri="{9D8B030D-6E8A-4147-A177-3AD203B41FA5}">
                      <a16:colId xmlns:a16="http://schemas.microsoft.com/office/drawing/2014/main" val="2196307790"/>
                    </a:ext>
                  </a:extLst>
                </a:gridCol>
              </a:tblGrid>
              <a:tr h="469194">
                <a:tc>
                  <a:txBody>
                    <a:bodyPr/>
                    <a:lstStyle/>
                    <a:p>
                      <a:pPr marL="0" lvl="0" indent="0" rtl="0">
                        <a:spcBef>
                          <a:spcPts val="0"/>
                        </a:spcBef>
                        <a:spcAft>
                          <a:spcPts val="0"/>
                        </a:spcAft>
                        <a:buNone/>
                      </a:pPr>
                      <a:r>
                        <a:rPr lang="en-GB" sz="1000" b="1" dirty="0">
                          <a:solidFill>
                            <a:srgbClr val="FFFFFF"/>
                          </a:solidFill>
                        </a:rPr>
                        <a:t>Category ID</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000" b="1" dirty="0">
                          <a:solidFill>
                            <a:srgbClr val="FFFFFF"/>
                          </a:solidFill>
                        </a:rPr>
                        <a:t>Category</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000" b="1" dirty="0">
                          <a:solidFill>
                            <a:srgbClr val="FFFFFF"/>
                          </a:solidFill>
                        </a:rPr>
                        <a:t>Endangered</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000" b="1" dirty="0">
                          <a:solidFill>
                            <a:srgbClr val="FFFFFF"/>
                          </a:solidFill>
                        </a:rPr>
                        <a:t>In Recovery</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000" b="1" dirty="0">
                          <a:solidFill>
                            <a:srgbClr val="FFFFFF"/>
                          </a:solidFill>
                        </a:rPr>
                        <a:t>Species of Concern</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000" b="1" dirty="0">
                          <a:solidFill>
                            <a:srgbClr val="FFFFFF"/>
                          </a:solidFill>
                        </a:rPr>
                        <a:t>Threatened</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07664">
                <a:tc>
                  <a:txBody>
                    <a:bodyPr/>
                    <a:lstStyle/>
                    <a:p>
                      <a:pPr algn="r" fontAlgn="ctr"/>
                      <a:r>
                        <a:rPr lang="en-GB" sz="800" b="1" dirty="0">
                          <a:effectLst/>
                        </a:rPr>
                        <a:t>0</a:t>
                      </a:r>
                    </a:p>
                  </a:txBody>
                  <a:tcPr anchor="ctr"/>
                </a:tc>
                <a:tc>
                  <a:txBody>
                    <a:bodyPr/>
                    <a:lstStyle/>
                    <a:p>
                      <a:pPr algn="r" fontAlgn="ctr"/>
                      <a:r>
                        <a:rPr lang="en-GB" sz="800" dirty="0">
                          <a:effectLst/>
                        </a:rPr>
                        <a:t>Amphibian</a:t>
                      </a:r>
                    </a:p>
                  </a:txBody>
                  <a:tcPr anchor="ctr"/>
                </a:tc>
                <a:tc>
                  <a:txBody>
                    <a:bodyPr/>
                    <a:lstStyle/>
                    <a:p>
                      <a:pPr algn="r" fontAlgn="ctr"/>
                      <a:r>
                        <a:rPr lang="en-GB" sz="800" dirty="0">
                          <a:effectLst/>
                        </a:rPr>
                        <a:t>1</a:t>
                      </a:r>
                    </a:p>
                  </a:txBody>
                  <a:tcPr anchor="ctr"/>
                </a:tc>
                <a:tc>
                  <a:txBody>
                    <a:bodyPr/>
                    <a:lstStyle/>
                    <a:p>
                      <a:pPr algn="r" fontAlgn="ctr"/>
                      <a:r>
                        <a:rPr lang="en-GB" sz="800" dirty="0">
                          <a:effectLst/>
                        </a:rPr>
                        <a:t>0</a:t>
                      </a:r>
                    </a:p>
                  </a:txBody>
                  <a:tcPr anchor="ctr"/>
                </a:tc>
                <a:tc>
                  <a:txBody>
                    <a:bodyPr/>
                    <a:lstStyle/>
                    <a:p>
                      <a:pPr algn="r" fontAlgn="ctr"/>
                      <a:r>
                        <a:rPr lang="en-GB" sz="800" dirty="0">
                          <a:effectLst/>
                        </a:rPr>
                        <a:t>4</a:t>
                      </a:r>
                    </a:p>
                  </a:txBody>
                  <a:tcPr anchor="ctr"/>
                </a:tc>
                <a:tc>
                  <a:txBody>
                    <a:bodyPr/>
                    <a:lstStyle/>
                    <a:p>
                      <a:pPr algn="r" fontAlgn="ctr"/>
                      <a:r>
                        <a:rPr lang="en-GB" sz="800" dirty="0">
                          <a:effectLst/>
                        </a:rPr>
                        <a:t>2</a:t>
                      </a:r>
                    </a:p>
                  </a:txBody>
                  <a:tcPr anchor="ctr"/>
                </a:tc>
                <a:extLst>
                  <a:ext uri="{0D108BD9-81ED-4DB2-BD59-A6C34878D82A}">
                    <a16:rowId xmlns:a16="http://schemas.microsoft.com/office/drawing/2014/main" val="10001"/>
                  </a:ext>
                </a:extLst>
              </a:tr>
              <a:tr h="307664">
                <a:tc>
                  <a:txBody>
                    <a:bodyPr/>
                    <a:lstStyle/>
                    <a:p>
                      <a:pPr algn="r" fontAlgn="ctr"/>
                      <a:r>
                        <a:rPr lang="en-GB" sz="800" b="1" dirty="0">
                          <a:effectLst/>
                        </a:rPr>
                        <a:t>1</a:t>
                      </a:r>
                    </a:p>
                  </a:txBody>
                  <a:tcPr anchor="ctr"/>
                </a:tc>
                <a:tc>
                  <a:txBody>
                    <a:bodyPr/>
                    <a:lstStyle/>
                    <a:p>
                      <a:pPr algn="r" fontAlgn="ctr"/>
                      <a:r>
                        <a:rPr lang="en-GB" sz="800" dirty="0">
                          <a:effectLst/>
                        </a:rPr>
                        <a:t>Bird</a:t>
                      </a:r>
                    </a:p>
                  </a:txBody>
                  <a:tcPr anchor="ctr"/>
                </a:tc>
                <a:tc>
                  <a:txBody>
                    <a:bodyPr/>
                    <a:lstStyle/>
                    <a:p>
                      <a:pPr algn="r" fontAlgn="ctr"/>
                      <a:r>
                        <a:rPr lang="en-GB" sz="800" dirty="0">
                          <a:effectLst/>
                        </a:rPr>
                        <a:t>4</a:t>
                      </a:r>
                    </a:p>
                  </a:txBody>
                  <a:tcPr anchor="ctr"/>
                </a:tc>
                <a:tc>
                  <a:txBody>
                    <a:bodyPr/>
                    <a:lstStyle/>
                    <a:p>
                      <a:pPr algn="r" fontAlgn="ctr"/>
                      <a:r>
                        <a:rPr lang="en-GB" sz="800" dirty="0">
                          <a:effectLst/>
                        </a:rPr>
                        <a:t>3</a:t>
                      </a:r>
                    </a:p>
                  </a:txBody>
                  <a:tcPr anchor="ctr"/>
                </a:tc>
                <a:tc>
                  <a:txBody>
                    <a:bodyPr/>
                    <a:lstStyle/>
                    <a:p>
                      <a:pPr algn="r" fontAlgn="ctr"/>
                      <a:r>
                        <a:rPr lang="en-GB" sz="800" dirty="0">
                          <a:effectLst/>
                        </a:rPr>
                        <a:t>68</a:t>
                      </a:r>
                    </a:p>
                  </a:txBody>
                  <a:tcPr anchor="ctr"/>
                </a:tc>
                <a:tc>
                  <a:txBody>
                    <a:bodyPr/>
                    <a:lstStyle/>
                    <a:p>
                      <a:pPr algn="r" fontAlgn="ctr"/>
                      <a:r>
                        <a:rPr lang="en-GB" sz="800" dirty="0">
                          <a:effectLst/>
                        </a:rPr>
                        <a:t>0</a:t>
                      </a:r>
                    </a:p>
                  </a:txBody>
                  <a:tcPr anchor="ctr"/>
                </a:tc>
                <a:extLst>
                  <a:ext uri="{0D108BD9-81ED-4DB2-BD59-A6C34878D82A}">
                    <a16:rowId xmlns:a16="http://schemas.microsoft.com/office/drawing/2014/main" val="792811221"/>
                  </a:ext>
                </a:extLst>
              </a:tr>
              <a:tr h="307664">
                <a:tc>
                  <a:txBody>
                    <a:bodyPr/>
                    <a:lstStyle/>
                    <a:p>
                      <a:pPr algn="r" fontAlgn="ctr"/>
                      <a:r>
                        <a:rPr lang="en-GB" sz="800" b="1">
                          <a:effectLst/>
                        </a:rPr>
                        <a:t>2</a:t>
                      </a:r>
                    </a:p>
                  </a:txBody>
                  <a:tcPr anchor="ctr"/>
                </a:tc>
                <a:tc>
                  <a:txBody>
                    <a:bodyPr/>
                    <a:lstStyle/>
                    <a:p>
                      <a:pPr algn="r" fontAlgn="ctr"/>
                      <a:r>
                        <a:rPr lang="en-GB" sz="800">
                          <a:effectLst/>
                        </a:rPr>
                        <a:t>Fish</a:t>
                      </a:r>
                    </a:p>
                  </a:txBody>
                  <a:tcPr anchor="ctr"/>
                </a:tc>
                <a:tc>
                  <a:txBody>
                    <a:bodyPr/>
                    <a:lstStyle/>
                    <a:p>
                      <a:pPr algn="r" fontAlgn="ctr"/>
                      <a:r>
                        <a:rPr lang="en-GB" sz="800" dirty="0">
                          <a:effectLst/>
                        </a:rPr>
                        <a:t>3</a:t>
                      </a:r>
                    </a:p>
                  </a:txBody>
                  <a:tcPr anchor="ctr"/>
                </a:tc>
                <a:tc>
                  <a:txBody>
                    <a:bodyPr/>
                    <a:lstStyle/>
                    <a:p>
                      <a:pPr algn="r" fontAlgn="ctr"/>
                      <a:r>
                        <a:rPr lang="en-GB" sz="800" dirty="0">
                          <a:effectLst/>
                        </a:rPr>
                        <a:t>0</a:t>
                      </a:r>
                    </a:p>
                  </a:txBody>
                  <a:tcPr anchor="ctr"/>
                </a:tc>
                <a:tc>
                  <a:txBody>
                    <a:bodyPr/>
                    <a:lstStyle/>
                    <a:p>
                      <a:pPr algn="r" fontAlgn="ctr"/>
                      <a:r>
                        <a:rPr lang="en-GB" sz="800" dirty="0">
                          <a:effectLst/>
                        </a:rPr>
                        <a:t>4</a:t>
                      </a:r>
                    </a:p>
                  </a:txBody>
                  <a:tcPr anchor="ctr"/>
                </a:tc>
                <a:tc>
                  <a:txBody>
                    <a:bodyPr/>
                    <a:lstStyle/>
                    <a:p>
                      <a:pPr algn="r" fontAlgn="ctr"/>
                      <a:r>
                        <a:rPr lang="en-GB" sz="800" dirty="0">
                          <a:effectLst/>
                        </a:rPr>
                        <a:t>3</a:t>
                      </a:r>
                    </a:p>
                  </a:txBody>
                  <a:tcPr anchor="ctr"/>
                </a:tc>
                <a:extLst>
                  <a:ext uri="{0D108BD9-81ED-4DB2-BD59-A6C34878D82A}">
                    <a16:rowId xmlns:a16="http://schemas.microsoft.com/office/drawing/2014/main" val="2043991896"/>
                  </a:ext>
                </a:extLst>
              </a:tr>
              <a:tr h="307664">
                <a:tc>
                  <a:txBody>
                    <a:bodyPr/>
                    <a:lstStyle/>
                    <a:p>
                      <a:pPr algn="r" fontAlgn="ctr"/>
                      <a:r>
                        <a:rPr lang="en-GB" sz="800" b="1">
                          <a:effectLst/>
                        </a:rPr>
                        <a:t>3</a:t>
                      </a:r>
                    </a:p>
                  </a:txBody>
                  <a:tcPr anchor="ctr"/>
                </a:tc>
                <a:tc>
                  <a:txBody>
                    <a:bodyPr/>
                    <a:lstStyle/>
                    <a:p>
                      <a:pPr algn="r" fontAlgn="ctr"/>
                      <a:r>
                        <a:rPr lang="en-GB" sz="800">
                          <a:effectLst/>
                        </a:rPr>
                        <a:t>Mammal</a:t>
                      </a:r>
                    </a:p>
                  </a:txBody>
                  <a:tcPr anchor="ctr"/>
                </a:tc>
                <a:tc>
                  <a:txBody>
                    <a:bodyPr/>
                    <a:lstStyle/>
                    <a:p>
                      <a:pPr algn="r" fontAlgn="ctr"/>
                      <a:r>
                        <a:rPr lang="en-GB" sz="800" dirty="0">
                          <a:effectLst/>
                        </a:rPr>
                        <a:t>6</a:t>
                      </a:r>
                    </a:p>
                  </a:txBody>
                  <a:tcPr anchor="ctr"/>
                </a:tc>
                <a:tc>
                  <a:txBody>
                    <a:bodyPr/>
                    <a:lstStyle/>
                    <a:p>
                      <a:pPr algn="r" fontAlgn="ctr"/>
                      <a:r>
                        <a:rPr lang="en-GB" sz="800" dirty="0">
                          <a:effectLst/>
                        </a:rPr>
                        <a:t>0</a:t>
                      </a:r>
                    </a:p>
                  </a:txBody>
                  <a:tcPr anchor="ctr"/>
                </a:tc>
                <a:tc>
                  <a:txBody>
                    <a:bodyPr/>
                    <a:lstStyle/>
                    <a:p>
                      <a:pPr algn="r" fontAlgn="ctr"/>
                      <a:r>
                        <a:rPr lang="en-GB" sz="800" dirty="0">
                          <a:effectLst/>
                        </a:rPr>
                        <a:t>22</a:t>
                      </a:r>
                    </a:p>
                  </a:txBody>
                  <a:tcPr anchor="ctr"/>
                </a:tc>
                <a:tc>
                  <a:txBody>
                    <a:bodyPr/>
                    <a:lstStyle/>
                    <a:p>
                      <a:pPr algn="r" fontAlgn="ctr"/>
                      <a:r>
                        <a:rPr lang="en-GB" sz="800" dirty="0">
                          <a:effectLst/>
                        </a:rPr>
                        <a:t>2</a:t>
                      </a:r>
                    </a:p>
                  </a:txBody>
                  <a:tcPr anchor="ctr"/>
                </a:tc>
                <a:extLst>
                  <a:ext uri="{0D108BD9-81ED-4DB2-BD59-A6C34878D82A}">
                    <a16:rowId xmlns:a16="http://schemas.microsoft.com/office/drawing/2014/main" val="888992593"/>
                  </a:ext>
                </a:extLst>
              </a:tr>
              <a:tr h="307664">
                <a:tc>
                  <a:txBody>
                    <a:bodyPr/>
                    <a:lstStyle/>
                    <a:p>
                      <a:pPr algn="r" fontAlgn="ctr"/>
                      <a:r>
                        <a:rPr lang="en-GB" sz="800" b="1">
                          <a:effectLst/>
                        </a:rPr>
                        <a:t>4</a:t>
                      </a:r>
                    </a:p>
                  </a:txBody>
                  <a:tcPr anchor="ctr"/>
                </a:tc>
                <a:tc>
                  <a:txBody>
                    <a:bodyPr/>
                    <a:lstStyle/>
                    <a:p>
                      <a:pPr algn="r" fontAlgn="ctr"/>
                      <a:r>
                        <a:rPr lang="en-GB" sz="800">
                          <a:effectLst/>
                        </a:rPr>
                        <a:t>Nonvascular Plant</a:t>
                      </a:r>
                    </a:p>
                  </a:txBody>
                  <a:tcPr anchor="ctr"/>
                </a:tc>
                <a:tc>
                  <a:txBody>
                    <a:bodyPr/>
                    <a:lstStyle/>
                    <a:p>
                      <a:pPr algn="r" fontAlgn="ctr"/>
                      <a:r>
                        <a:rPr lang="en-GB" sz="800" dirty="0">
                          <a:effectLst/>
                        </a:rPr>
                        <a:t>0</a:t>
                      </a:r>
                    </a:p>
                  </a:txBody>
                  <a:tcPr anchor="ctr"/>
                </a:tc>
                <a:tc>
                  <a:txBody>
                    <a:bodyPr/>
                    <a:lstStyle/>
                    <a:p>
                      <a:pPr algn="r" fontAlgn="ctr"/>
                      <a:r>
                        <a:rPr lang="en-GB" sz="800" dirty="0">
                          <a:effectLst/>
                        </a:rPr>
                        <a:t>0</a:t>
                      </a:r>
                    </a:p>
                  </a:txBody>
                  <a:tcPr anchor="ctr"/>
                </a:tc>
                <a:tc>
                  <a:txBody>
                    <a:bodyPr/>
                    <a:lstStyle/>
                    <a:p>
                      <a:pPr algn="r" fontAlgn="ctr"/>
                      <a:r>
                        <a:rPr lang="en-GB" sz="800" dirty="0">
                          <a:effectLst/>
                        </a:rPr>
                        <a:t>5</a:t>
                      </a:r>
                    </a:p>
                  </a:txBody>
                  <a:tcPr anchor="ctr"/>
                </a:tc>
                <a:tc>
                  <a:txBody>
                    <a:bodyPr/>
                    <a:lstStyle/>
                    <a:p>
                      <a:pPr algn="r" fontAlgn="ctr"/>
                      <a:r>
                        <a:rPr lang="en-GB" sz="800" dirty="0">
                          <a:effectLst/>
                        </a:rPr>
                        <a:t>0</a:t>
                      </a:r>
                    </a:p>
                  </a:txBody>
                  <a:tcPr anchor="ctr"/>
                </a:tc>
                <a:extLst>
                  <a:ext uri="{0D108BD9-81ED-4DB2-BD59-A6C34878D82A}">
                    <a16:rowId xmlns:a16="http://schemas.microsoft.com/office/drawing/2014/main" val="1371636701"/>
                  </a:ext>
                </a:extLst>
              </a:tr>
              <a:tr h="307664">
                <a:tc>
                  <a:txBody>
                    <a:bodyPr/>
                    <a:lstStyle/>
                    <a:p>
                      <a:pPr algn="r" fontAlgn="ctr"/>
                      <a:r>
                        <a:rPr lang="en-GB" sz="800" b="1">
                          <a:effectLst/>
                        </a:rPr>
                        <a:t>5</a:t>
                      </a:r>
                    </a:p>
                  </a:txBody>
                  <a:tcPr anchor="ctr"/>
                </a:tc>
                <a:tc>
                  <a:txBody>
                    <a:bodyPr/>
                    <a:lstStyle/>
                    <a:p>
                      <a:pPr algn="r" fontAlgn="ctr"/>
                      <a:r>
                        <a:rPr lang="en-GB" sz="800">
                          <a:effectLst/>
                        </a:rPr>
                        <a:t>Reptile</a:t>
                      </a:r>
                    </a:p>
                  </a:txBody>
                  <a:tcPr anchor="ctr"/>
                </a:tc>
                <a:tc>
                  <a:txBody>
                    <a:bodyPr/>
                    <a:lstStyle/>
                    <a:p>
                      <a:pPr algn="r" fontAlgn="ctr"/>
                      <a:r>
                        <a:rPr lang="en-GB" sz="800" dirty="0">
                          <a:effectLst/>
                        </a:rPr>
                        <a:t>0</a:t>
                      </a:r>
                    </a:p>
                  </a:txBody>
                  <a:tcPr anchor="ctr"/>
                </a:tc>
                <a:tc>
                  <a:txBody>
                    <a:bodyPr/>
                    <a:lstStyle/>
                    <a:p>
                      <a:pPr algn="r" fontAlgn="ctr"/>
                      <a:r>
                        <a:rPr lang="en-GB" sz="800" dirty="0">
                          <a:effectLst/>
                        </a:rPr>
                        <a:t>0</a:t>
                      </a:r>
                    </a:p>
                  </a:txBody>
                  <a:tcPr anchor="ctr"/>
                </a:tc>
                <a:tc>
                  <a:txBody>
                    <a:bodyPr/>
                    <a:lstStyle/>
                    <a:p>
                      <a:pPr algn="r" fontAlgn="ctr"/>
                      <a:r>
                        <a:rPr lang="en-GB" sz="800" dirty="0">
                          <a:effectLst/>
                        </a:rPr>
                        <a:t>5</a:t>
                      </a:r>
                    </a:p>
                  </a:txBody>
                  <a:tcPr anchor="ctr"/>
                </a:tc>
                <a:tc>
                  <a:txBody>
                    <a:bodyPr/>
                    <a:lstStyle/>
                    <a:p>
                      <a:pPr algn="r" fontAlgn="ctr"/>
                      <a:r>
                        <a:rPr lang="en-GB" sz="800" dirty="0">
                          <a:effectLst/>
                        </a:rPr>
                        <a:t>0</a:t>
                      </a:r>
                    </a:p>
                  </a:txBody>
                  <a:tcPr anchor="ctr"/>
                </a:tc>
                <a:extLst>
                  <a:ext uri="{0D108BD9-81ED-4DB2-BD59-A6C34878D82A}">
                    <a16:rowId xmlns:a16="http://schemas.microsoft.com/office/drawing/2014/main" val="10002"/>
                  </a:ext>
                </a:extLst>
              </a:tr>
              <a:tr h="409352">
                <a:tc>
                  <a:txBody>
                    <a:bodyPr/>
                    <a:lstStyle/>
                    <a:p>
                      <a:pPr algn="r" fontAlgn="ctr"/>
                      <a:r>
                        <a:rPr lang="en-GB" sz="800" b="1">
                          <a:effectLst/>
                        </a:rPr>
                        <a:t>6</a:t>
                      </a:r>
                    </a:p>
                  </a:txBody>
                  <a:tcPr anchor="ctr"/>
                </a:tc>
                <a:tc>
                  <a:txBody>
                    <a:bodyPr/>
                    <a:lstStyle/>
                    <a:p>
                      <a:pPr algn="r" fontAlgn="ctr"/>
                      <a:r>
                        <a:rPr lang="en-GB" sz="800">
                          <a:effectLst/>
                        </a:rPr>
                        <a:t>Vascular Plant</a:t>
                      </a:r>
                    </a:p>
                  </a:txBody>
                  <a:tcPr anchor="ctr"/>
                </a:tc>
                <a:tc>
                  <a:txBody>
                    <a:bodyPr/>
                    <a:lstStyle/>
                    <a:p>
                      <a:pPr algn="r" fontAlgn="ctr"/>
                      <a:r>
                        <a:rPr lang="en-GB" sz="800" dirty="0">
                          <a:effectLst/>
                        </a:rPr>
                        <a:t>1</a:t>
                      </a:r>
                    </a:p>
                  </a:txBody>
                  <a:tcPr anchor="ctr"/>
                </a:tc>
                <a:tc>
                  <a:txBody>
                    <a:bodyPr/>
                    <a:lstStyle/>
                    <a:p>
                      <a:pPr algn="r" fontAlgn="ctr"/>
                      <a:r>
                        <a:rPr lang="en-GB" sz="800" dirty="0">
                          <a:effectLst/>
                        </a:rPr>
                        <a:t>0</a:t>
                      </a:r>
                    </a:p>
                  </a:txBody>
                  <a:tcPr anchor="ctr"/>
                </a:tc>
                <a:tc>
                  <a:txBody>
                    <a:bodyPr/>
                    <a:lstStyle/>
                    <a:p>
                      <a:pPr algn="r" fontAlgn="ctr"/>
                      <a:r>
                        <a:rPr lang="en-GB" sz="800" dirty="0">
                          <a:effectLst/>
                        </a:rPr>
                        <a:t>43</a:t>
                      </a:r>
                    </a:p>
                  </a:txBody>
                  <a:tcPr anchor="ctr"/>
                </a:tc>
                <a:tc>
                  <a:txBody>
                    <a:bodyPr/>
                    <a:lstStyle/>
                    <a:p>
                      <a:pPr algn="r" fontAlgn="ctr"/>
                      <a:r>
                        <a:rPr lang="en-GB" sz="800" dirty="0">
                          <a:effectLst/>
                        </a:rPr>
                        <a:t>2</a:t>
                      </a: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278232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3.2 Plotting the Analysis</a:t>
            </a:r>
            <a:endParaRPr sz="2400" b="1" dirty="0">
              <a:solidFill>
                <a:srgbClr val="295269"/>
              </a:solidFill>
              <a:latin typeface="Roboto"/>
              <a:ea typeface="Roboto"/>
              <a:cs typeface="Roboto"/>
              <a:sym typeface="Roboto"/>
            </a:endParaRPr>
          </a:p>
        </p:txBody>
      </p:sp>
      <p:sp>
        <p:nvSpPr>
          <p:cNvPr id="316" name="Shape 316"/>
          <p:cNvSpPr txBox="1"/>
          <p:nvPr/>
        </p:nvSpPr>
        <p:spPr>
          <a:xfrm>
            <a:off x="177975" y="1048923"/>
            <a:ext cx="8520600" cy="172330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As the second table displayed on the prior slide, the largest segment is by far the “No Intervention” Category. However, when removed from the analysis, “Species of Concern” accounts for </a:t>
            </a:r>
            <a:r>
              <a:rPr lang="en-GB" sz="1000" b="1" dirty="0">
                <a:latin typeface="Roboto"/>
                <a:ea typeface="Roboto"/>
                <a:cs typeface="Roboto"/>
                <a:sym typeface="Roboto"/>
              </a:rPr>
              <a:t>83.3% </a:t>
            </a:r>
            <a:r>
              <a:rPr lang="en-GB" sz="1000" dirty="0">
                <a:latin typeface="Roboto"/>
                <a:ea typeface="Roboto"/>
                <a:cs typeface="Roboto"/>
                <a:sym typeface="Roboto"/>
              </a:rPr>
              <a:t>of all instances within the “species” DataFrame. This would suggest there is a real need to carry out conservation work in order to slow down the declining populations of each respective species. By carrying out the conservation work at this stage on the “Species of Concern”, we could minimise the risk of these species moving into either the “Threatened” or “Endangered” categories. Once in either of the two categories, it would be more challenging to bring back into a state of “In Recovery” or to apply conservation work whilst endangered or threatened. </a:t>
            </a:r>
          </a:p>
          <a:p>
            <a:pPr lvl="0" rtl="0">
              <a:lnSpc>
                <a:spcPct val="115000"/>
              </a:lnSpc>
              <a:spcBef>
                <a:spcPts val="0"/>
              </a:spcBef>
              <a:spcAft>
                <a:spcPts val="0"/>
              </a:spcAft>
              <a:buClr>
                <a:schemeClr val="dk1"/>
              </a:buClr>
              <a:buSzPts val="1100"/>
            </a:pPr>
            <a:endParaRPr lang="en-GB" sz="1000" dirty="0">
              <a:latin typeface="Roboto"/>
              <a:ea typeface="Roboto"/>
              <a:cs typeface="Roboto"/>
              <a:sym typeface="Roboto"/>
            </a:endParaRPr>
          </a:p>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It would also suggest that as 5,363 species aren’t marked as needing some sort of protection, the overwhelming majority aren’t of endangerment concern, threatened or in recovery. </a:t>
            </a:r>
          </a:p>
        </p:txBody>
      </p:sp>
      <p:pic>
        <p:nvPicPr>
          <p:cNvPr id="3" name="Picture 2" descr="Text&#10;&#10;Description automatically generated with low confidence">
            <a:extLst>
              <a:ext uri="{FF2B5EF4-FFF2-40B4-BE49-F238E27FC236}">
                <a16:creationId xmlns:a16="http://schemas.microsoft.com/office/drawing/2014/main" id="{FD05B463-366B-0A4B-93DC-A0EC8991A6D4}"/>
              </a:ext>
            </a:extLst>
          </p:cNvPr>
          <p:cNvPicPr>
            <a:picLocks noChangeAspect="1"/>
          </p:cNvPicPr>
          <p:nvPr/>
        </p:nvPicPr>
        <p:blipFill>
          <a:blip r:embed="rId3"/>
          <a:stretch>
            <a:fillRect/>
          </a:stretch>
        </p:blipFill>
        <p:spPr>
          <a:xfrm>
            <a:off x="177975" y="2952167"/>
            <a:ext cx="4388153" cy="1949450"/>
          </a:xfrm>
          <a:prstGeom prst="rect">
            <a:avLst/>
          </a:prstGeom>
        </p:spPr>
      </p:pic>
      <p:sp>
        <p:nvSpPr>
          <p:cNvPr id="8" name="Shape 323">
            <a:extLst>
              <a:ext uri="{FF2B5EF4-FFF2-40B4-BE49-F238E27FC236}">
                <a16:creationId xmlns:a16="http://schemas.microsoft.com/office/drawing/2014/main" id="{CEA805D1-8E1E-614D-91DD-8CE534AC430C}"/>
              </a:ext>
            </a:extLst>
          </p:cNvPr>
          <p:cNvSpPr txBox="1"/>
          <p:nvPr/>
        </p:nvSpPr>
        <p:spPr>
          <a:xfrm>
            <a:off x="4731657" y="2846356"/>
            <a:ext cx="3966918" cy="2161073"/>
          </a:xfrm>
          <a:prstGeom prst="rect">
            <a:avLst/>
          </a:prstGeom>
          <a:solidFill>
            <a:srgbClr val="D9D9D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900" dirty="0">
                <a:latin typeface="Courier New"/>
                <a:ea typeface="Courier New"/>
                <a:cs typeface="Courier New"/>
                <a:sym typeface="Courier New"/>
              </a:rPr>
              <a:t># Python code used to plot the bar chart.</a:t>
            </a:r>
          </a:p>
          <a:p>
            <a:pPr marL="0" lvl="0" indent="0" rtl="0">
              <a:spcBef>
                <a:spcPts val="0"/>
              </a:spcBef>
              <a:spcAft>
                <a:spcPts val="0"/>
              </a:spcAft>
              <a:buNone/>
            </a:pPr>
            <a:endParaRPr lang="en-GB" sz="900" dirty="0">
              <a:latin typeface="Courier New"/>
              <a:ea typeface="Courier New"/>
              <a:cs typeface="Courier New"/>
              <a:sym typeface="Courier New"/>
            </a:endParaRPr>
          </a:p>
          <a:p>
            <a:pPr lvl="0"/>
            <a:r>
              <a:rPr lang="en-GB" sz="900" dirty="0">
                <a:latin typeface="Courier New" panose="02070309020205020404" pitchFamily="49" charset="0"/>
                <a:cs typeface="Courier New" panose="02070309020205020404" pitchFamily="49" charset="0"/>
              </a:rPr>
              <a:t>plt</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figure(figsize</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(10, 4)) </a:t>
            </a:r>
          </a:p>
          <a:p>
            <a:pPr lvl="0"/>
            <a:r>
              <a:rPr lang="en-GB" sz="900" dirty="0">
                <a:latin typeface="Courier New" panose="02070309020205020404" pitchFamily="49" charset="0"/>
                <a:cs typeface="Courier New" panose="02070309020205020404" pitchFamily="49" charset="0"/>
              </a:rPr>
              <a:t>ax </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 plt</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subplot() plt</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bar(range(len(protection_counts)), 	protection_counts</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scientific_name</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values) ax</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set_xticks(range(len(protection_counts))) ax</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set_xticklabels(protection_counts</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conservation_status</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values) </a:t>
            </a:r>
          </a:p>
          <a:p>
            <a:pPr lvl="0"/>
            <a:r>
              <a:rPr lang="en-GB" sz="900" dirty="0">
                <a:latin typeface="Courier New" panose="02070309020205020404" pitchFamily="49" charset="0"/>
                <a:cs typeface="Courier New" panose="02070309020205020404" pitchFamily="49" charset="0"/>
              </a:rPr>
              <a:t>plt</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ylabel("Number of Species") </a:t>
            </a:r>
          </a:p>
          <a:p>
            <a:pPr lvl="0"/>
            <a:r>
              <a:rPr lang="en-GB" sz="900" dirty="0">
                <a:latin typeface="Courier New" panose="02070309020205020404" pitchFamily="49" charset="0"/>
                <a:cs typeface="Courier New" panose="02070309020205020404" pitchFamily="49" charset="0"/>
              </a:rPr>
              <a:t>plt</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title("Conservation Status by Species") </a:t>
            </a:r>
          </a:p>
          <a:p>
            <a:pPr lvl="0"/>
            <a:r>
              <a:rPr lang="en-GB" sz="900" dirty="0">
                <a:latin typeface="Courier New" panose="02070309020205020404" pitchFamily="49" charset="0"/>
                <a:cs typeface="Courier New" panose="02070309020205020404" pitchFamily="49" charset="0"/>
              </a:rPr>
              <a:t>plt</a:t>
            </a:r>
            <a:r>
              <a:rPr lang="en-GB" sz="900" b="1" dirty="0">
                <a:latin typeface="Courier New" panose="02070309020205020404" pitchFamily="49" charset="0"/>
                <a:cs typeface="Courier New" panose="02070309020205020404" pitchFamily="49" charset="0"/>
              </a:rPr>
              <a:t>.</a:t>
            </a:r>
            <a:r>
              <a:rPr lang="en-GB" sz="900" dirty="0">
                <a:latin typeface="Courier New" panose="02070309020205020404" pitchFamily="49" charset="0"/>
                <a:cs typeface="Courier New" panose="02070309020205020404" pitchFamily="49" charset="0"/>
              </a:rPr>
              <a:t>show()</a:t>
            </a:r>
            <a:endParaRPr sz="900" dirty="0">
              <a:latin typeface="Courier New" panose="02070309020205020404" pitchFamily="49" charset="0"/>
              <a:ea typeface="Courier New"/>
              <a:cs typeface="Courier New" panose="02070309020205020404" pitchFamily="49" charset="0"/>
              <a:sym typeface="Courier New"/>
            </a:endParaRPr>
          </a:p>
        </p:txBody>
      </p:sp>
    </p:spTree>
    <p:extLst>
      <p:ext uri="{BB962C8B-B14F-4D97-AF65-F5344CB8AC3E}">
        <p14:creationId xmlns:p14="http://schemas.microsoft.com/office/powerpoint/2010/main" val="3830254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699" y="292625"/>
            <a:ext cx="8832301"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3.3 Are certain types of Species more likely to be Endangered?</a:t>
            </a:r>
            <a:endParaRPr sz="2400" b="1" dirty="0">
              <a:solidFill>
                <a:srgbClr val="295269"/>
              </a:solidFill>
              <a:latin typeface="Roboto"/>
              <a:ea typeface="Roboto"/>
              <a:cs typeface="Roboto"/>
              <a:sym typeface="Roboto"/>
            </a:endParaRPr>
          </a:p>
        </p:txBody>
      </p:sp>
      <p:sp>
        <p:nvSpPr>
          <p:cNvPr id="2" name="Rectangle 1">
            <a:extLst>
              <a:ext uri="{FF2B5EF4-FFF2-40B4-BE49-F238E27FC236}">
                <a16:creationId xmlns:a16="http://schemas.microsoft.com/office/drawing/2014/main" id="{55161D1E-D5D4-1A4C-BC49-48E45CA58B9F}"/>
              </a:ext>
            </a:extLst>
          </p:cNvPr>
          <p:cNvSpPr/>
          <p:nvPr/>
        </p:nvSpPr>
        <p:spPr>
          <a:xfrm>
            <a:off x="3610037" y="2417862"/>
            <a:ext cx="1923925" cy="307777"/>
          </a:xfrm>
          <a:prstGeom prst="rect">
            <a:avLst/>
          </a:prstGeom>
        </p:spPr>
        <p:txBody>
          <a:bodyPr wrap="none">
            <a:spAutoFit/>
          </a:bodyPr>
          <a:lstStyle/>
          <a:p>
            <a:pPr lvl="0"/>
            <a:r>
              <a:rPr lang="en-GB" b="1" dirty="0">
                <a:solidFill>
                  <a:srgbClr val="FFFFFF"/>
                </a:solidFill>
              </a:rPr>
              <a:t>Conservation Status</a:t>
            </a:r>
          </a:p>
        </p:txBody>
      </p:sp>
      <p:graphicFrame>
        <p:nvGraphicFramePr>
          <p:cNvPr id="6" name="Shape 317">
            <a:extLst>
              <a:ext uri="{FF2B5EF4-FFF2-40B4-BE49-F238E27FC236}">
                <a16:creationId xmlns:a16="http://schemas.microsoft.com/office/drawing/2014/main" id="{E4108AB6-67DE-084B-AC53-7F2B1ED3B575}"/>
              </a:ext>
            </a:extLst>
          </p:cNvPr>
          <p:cNvGraphicFramePr/>
          <p:nvPr>
            <p:extLst>
              <p:ext uri="{D42A27DB-BD31-4B8C-83A1-F6EECF244321}">
                <p14:modId xmlns:p14="http://schemas.microsoft.com/office/powerpoint/2010/main" val="898682910"/>
              </p:ext>
            </p:extLst>
          </p:nvPr>
        </p:nvGraphicFramePr>
        <p:xfrm>
          <a:off x="207005" y="2133600"/>
          <a:ext cx="8520598" cy="2830287"/>
        </p:xfrm>
        <a:graphic>
          <a:graphicData uri="http://schemas.openxmlformats.org/drawingml/2006/table">
            <a:tbl>
              <a:tblPr>
                <a:noFill/>
                <a:tableStyleId>{8628B589-4659-4227-9C68-565DD4A46BFE}</a:tableStyleId>
              </a:tblPr>
              <a:tblGrid>
                <a:gridCol w="1391790">
                  <a:extLst>
                    <a:ext uri="{9D8B030D-6E8A-4147-A177-3AD203B41FA5}">
                      <a16:colId xmlns:a16="http://schemas.microsoft.com/office/drawing/2014/main" val="20000"/>
                    </a:ext>
                  </a:extLst>
                </a:gridCol>
                <a:gridCol w="1782202">
                  <a:extLst>
                    <a:ext uri="{9D8B030D-6E8A-4147-A177-3AD203B41FA5}">
                      <a16:colId xmlns:a16="http://schemas.microsoft.com/office/drawing/2014/main" val="20001"/>
                    </a:ext>
                  </a:extLst>
                </a:gridCol>
                <a:gridCol w="1782202">
                  <a:extLst>
                    <a:ext uri="{9D8B030D-6E8A-4147-A177-3AD203B41FA5}">
                      <a16:colId xmlns:a16="http://schemas.microsoft.com/office/drawing/2014/main" val="1747230896"/>
                    </a:ext>
                  </a:extLst>
                </a:gridCol>
                <a:gridCol w="1782202">
                  <a:extLst>
                    <a:ext uri="{9D8B030D-6E8A-4147-A177-3AD203B41FA5}">
                      <a16:colId xmlns:a16="http://schemas.microsoft.com/office/drawing/2014/main" val="1101918826"/>
                    </a:ext>
                  </a:extLst>
                </a:gridCol>
                <a:gridCol w="1782202">
                  <a:extLst>
                    <a:ext uri="{9D8B030D-6E8A-4147-A177-3AD203B41FA5}">
                      <a16:colId xmlns:a16="http://schemas.microsoft.com/office/drawing/2014/main" val="2196307790"/>
                    </a:ext>
                  </a:extLst>
                </a:gridCol>
              </a:tblGrid>
              <a:tr h="486237">
                <a:tc>
                  <a:txBody>
                    <a:bodyPr/>
                    <a:lstStyle/>
                    <a:p>
                      <a:pPr marL="0" lvl="0" indent="0" rtl="0">
                        <a:spcBef>
                          <a:spcPts val="0"/>
                        </a:spcBef>
                        <a:spcAft>
                          <a:spcPts val="0"/>
                        </a:spcAft>
                        <a:buNone/>
                      </a:pPr>
                      <a:r>
                        <a:rPr lang="en-GB" sz="1000" b="1" dirty="0">
                          <a:solidFill>
                            <a:srgbClr val="FFFFFF"/>
                          </a:solidFill>
                        </a:rPr>
                        <a:t>Category ID</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000" b="1" dirty="0">
                          <a:solidFill>
                            <a:srgbClr val="FFFFFF"/>
                          </a:solidFill>
                        </a:rPr>
                        <a:t>Category</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000" b="1" dirty="0">
                          <a:solidFill>
                            <a:srgbClr val="FFFFFF"/>
                          </a:solidFill>
                        </a:rPr>
                        <a:t>Not Protected</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000" b="1" dirty="0">
                          <a:solidFill>
                            <a:srgbClr val="FFFFFF"/>
                          </a:solidFill>
                        </a:rPr>
                        <a:t>Protected</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GB" sz="1000" b="1" dirty="0">
                          <a:solidFill>
                            <a:srgbClr val="FFFFFF"/>
                          </a:solidFill>
                        </a:rPr>
                        <a:t>Percent Protected (%)</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19766">
                <a:tc>
                  <a:txBody>
                    <a:bodyPr/>
                    <a:lstStyle/>
                    <a:p>
                      <a:pPr algn="r" fontAlgn="ctr"/>
                      <a:r>
                        <a:rPr lang="en-GB" sz="800" b="1" dirty="0">
                          <a:effectLst/>
                        </a:rPr>
                        <a:t>0</a:t>
                      </a:r>
                    </a:p>
                  </a:txBody>
                  <a:tcPr anchor="ctr"/>
                </a:tc>
                <a:tc>
                  <a:txBody>
                    <a:bodyPr/>
                    <a:lstStyle/>
                    <a:p>
                      <a:pPr algn="r" fontAlgn="ctr"/>
                      <a:r>
                        <a:rPr lang="en-GB" sz="800" dirty="0">
                          <a:effectLst/>
                        </a:rPr>
                        <a:t>Amphibian</a:t>
                      </a:r>
                    </a:p>
                  </a:txBody>
                  <a:tcPr anchor="ctr"/>
                </a:tc>
                <a:tc>
                  <a:txBody>
                    <a:bodyPr/>
                    <a:lstStyle/>
                    <a:p>
                      <a:pPr algn="r" fontAlgn="ctr"/>
                      <a:r>
                        <a:rPr lang="en-GB" sz="800" dirty="0">
                          <a:effectLst/>
                        </a:rPr>
                        <a:t>73</a:t>
                      </a:r>
                    </a:p>
                  </a:txBody>
                  <a:tcPr anchor="ctr"/>
                </a:tc>
                <a:tc>
                  <a:txBody>
                    <a:bodyPr/>
                    <a:lstStyle/>
                    <a:p>
                      <a:pPr algn="r" fontAlgn="ctr"/>
                      <a:r>
                        <a:rPr lang="en-GB" sz="800">
                          <a:effectLst/>
                        </a:rPr>
                        <a:t>7</a:t>
                      </a:r>
                    </a:p>
                  </a:txBody>
                  <a:tcPr anchor="ctr"/>
                </a:tc>
                <a:tc>
                  <a:txBody>
                    <a:bodyPr/>
                    <a:lstStyle/>
                    <a:p>
                      <a:pPr algn="r" fontAlgn="ctr"/>
                      <a:r>
                        <a:rPr lang="en-GB" sz="800" dirty="0">
                          <a:effectLst/>
                        </a:rPr>
                        <a:t>8.8%</a:t>
                      </a:r>
                    </a:p>
                  </a:txBody>
                  <a:tcPr anchor="ctr"/>
                </a:tc>
                <a:extLst>
                  <a:ext uri="{0D108BD9-81ED-4DB2-BD59-A6C34878D82A}">
                    <a16:rowId xmlns:a16="http://schemas.microsoft.com/office/drawing/2014/main" val="10001"/>
                  </a:ext>
                </a:extLst>
              </a:tr>
              <a:tr h="319766">
                <a:tc>
                  <a:txBody>
                    <a:bodyPr/>
                    <a:lstStyle/>
                    <a:p>
                      <a:pPr algn="r" fontAlgn="ctr"/>
                      <a:r>
                        <a:rPr lang="en-GB" sz="800" b="1" dirty="0">
                          <a:effectLst/>
                        </a:rPr>
                        <a:t>1</a:t>
                      </a:r>
                    </a:p>
                  </a:txBody>
                  <a:tcPr anchor="ctr"/>
                </a:tc>
                <a:tc>
                  <a:txBody>
                    <a:bodyPr/>
                    <a:lstStyle/>
                    <a:p>
                      <a:pPr algn="r" fontAlgn="ctr"/>
                      <a:r>
                        <a:rPr lang="en-GB" sz="800" dirty="0">
                          <a:effectLst/>
                        </a:rPr>
                        <a:t>Bird</a:t>
                      </a:r>
                    </a:p>
                  </a:txBody>
                  <a:tcPr anchor="ctr"/>
                </a:tc>
                <a:tc>
                  <a:txBody>
                    <a:bodyPr/>
                    <a:lstStyle/>
                    <a:p>
                      <a:pPr algn="r" fontAlgn="ctr"/>
                      <a:r>
                        <a:rPr lang="en-GB" sz="800" dirty="0">
                          <a:effectLst/>
                        </a:rPr>
                        <a:t>442</a:t>
                      </a:r>
                    </a:p>
                  </a:txBody>
                  <a:tcPr anchor="ctr"/>
                </a:tc>
                <a:tc>
                  <a:txBody>
                    <a:bodyPr/>
                    <a:lstStyle/>
                    <a:p>
                      <a:pPr algn="r" fontAlgn="ctr"/>
                      <a:r>
                        <a:rPr lang="en-GB" sz="800" dirty="0">
                          <a:effectLst/>
                        </a:rPr>
                        <a:t>79</a:t>
                      </a:r>
                    </a:p>
                  </a:txBody>
                  <a:tcPr anchor="ctr"/>
                </a:tc>
                <a:tc>
                  <a:txBody>
                    <a:bodyPr/>
                    <a:lstStyle/>
                    <a:p>
                      <a:pPr algn="r" fontAlgn="ctr"/>
                      <a:r>
                        <a:rPr lang="en-GB" sz="800" dirty="0">
                          <a:effectLst/>
                        </a:rPr>
                        <a:t>15.2%</a:t>
                      </a:r>
                    </a:p>
                  </a:txBody>
                  <a:tcPr anchor="ctr"/>
                </a:tc>
                <a:extLst>
                  <a:ext uri="{0D108BD9-81ED-4DB2-BD59-A6C34878D82A}">
                    <a16:rowId xmlns:a16="http://schemas.microsoft.com/office/drawing/2014/main" val="792811221"/>
                  </a:ext>
                </a:extLst>
              </a:tr>
              <a:tr h="319766">
                <a:tc>
                  <a:txBody>
                    <a:bodyPr/>
                    <a:lstStyle/>
                    <a:p>
                      <a:pPr algn="r" fontAlgn="ctr"/>
                      <a:r>
                        <a:rPr lang="en-GB" sz="800" b="1">
                          <a:effectLst/>
                        </a:rPr>
                        <a:t>2</a:t>
                      </a:r>
                    </a:p>
                  </a:txBody>
                  <a:tcPr anchor="ctr"/>
                </a:tc>
                <a:tc>
                  <a:txBody>
                    <a:bodyPr/>
                    <a:lstStyle/>
                    <a:p>
                      <a:pPr algn="r" fontAlgn="ctr"/>
                      <a:r>
                        <a:rPr lang="en-GB" sz="800">
                          <a:effectLst/>
                        </a:rPr>
                        <a:t>Fish</a:t>
                      </a:r>
                    </a:p>
                  </a:txBody>
                  <a:tcPr anchor="ctr"/>
                </a:tc>
                <a:tc>
                  <a:txBody>
                    <a:bodyPr/>
                    <a:lstStyle/>
                    <a:p>
                      <a:pPr algn="r" fontAlgn="ctr"/>
                      <a:r>
                        <a:rPr lang="en-GB" sz="800">
                          <a:effectLst/>
                        </a:rPr>
                        <a:t>116</a:t>
                      </a:r>
                    </a:p>
                  </a:txBody>
                  <a:tcPr anchor="ctr"/>
                </a:tc>
                <a:tc>
                  <a:txBody>
                    <a:bodyPr/>
                    <a:lstStyle/>
                    <a:p>
                      <a:pPr algn="r" fontAlgn="ctr"/>
                      <a:r>
                        <a:rPr lang="en-GB" sz="800">
                          <a:effectLst/>
                        </a:rPr>
                        <a:t>11</a:t>
                      </a:r>
                    </a:p>
                  </a:txBody>
                  <a:tcPr anchor="ctr"/>
                </a:tc>
                <a:tc>
                  <a:txBody>
                    <a:bodyPr/>
                    <a:lstStyle/>
                    <a:p>
                      <a:pPr algn="r" fontAlgn="ctr"/>
                      <a:r>
                        <a:rPr lang="en-GB" sz="800" dirty="0">
                          <a:effectLst/>
                        </a:rPr>
                        <a:t>8.7%</a:t>
                      </a:r>
                    </a:p>
                  </a:txBody>
                  <a:tcPr anchor="ctr"/>
                </a:tc>
                <a:extLst>
                  <a:ext uri="{0D108BD9-81ED-4DB2-BD59-A6C34878D82A}">
                    <a16:rowId xmlns:a16="http://schemas.microsoft.com/office/drawing/2014/main" val="2043991896"/>
                  </a:ext>
                </a:extLst>
              </a:tr>
              <a:tr h="319766">
                <a:tc>
                  <a:txBody>
                    <a:bodyPr/>
                    <a:lstStyle/>
                    <a:p>
                      <a:pPr algn="r" fontAlgn="ctr"/>
                      <a:r>
                        <a:rPr lang="en-GB" sz="800" b="1">
                          <a:effectLst/>
                        </a:rPr>
                        <a:t>3</a:t>
                      </a:r>
                    </a:p>
                  </a:txBody>
                  <a:tcPr anchor="ctr"/>
                </a:tc>
                <a:tc>
                  <a:txBody>
                    <a:bodyPr/>
                    <a:lstStyle/>
                    <a:p>
                      <a:pPr algn="r" fontAlgn="ctr"/>
                      <a:r>
                        <a:rPr lang="en-GB" sz="800">
                          <a:effectLst/>
                        </a:rPr>
                        <a:t>Mammal</a:t>
                      </a:r>
                    </a:p>
                  </a:txBody>
                  <a:tcPr anchor="ctr"/>
                </a:tc>
                <a:tc>
                  <a:txBody>
                    <a:bodyPr/>
                    <a:lstStyle/>
                    <a:p>
                      <a:pPr algn="r" fontAlgn="ctr"/>
                      <a:r>
                        <a:rPr lang="en-GB" sz="800">
                          <a:effectLst/>
                        </a:rPr>
                        <a:t>176</a:t>
                      </a:r>
                    </a:p>
                  </a:txBody>
                  <a:tcPr anchor="ctr"/>
                </a:tc>
                <a:tc>
                  <a:txBody>
                    <a:bodyPr/>
                    <a:lstStyle/>
                    <a:p>
                      <a:pPr algn="r" fontAlgn="ctr"/>
                      <a:r>
                        <a:rPr lang="en-GB" sz="800">
                          <a:effectLst/>
                        </a:rPr>
                        <a:t>38</a:t>
                      </a:r>
                    </a:p>
                  </a:txBody>
                  <a:tcPr anchor="ctr"/>
                </a:tc>
                <a:tc>
                  <a:txBody>
                    <a:bodyPr/>
                    <a:lstStyle/>
                    <a:p>
                      <a:pPr algn="r" fontAlgn="ctr"/>
                      <a:r>
                        <a:rPr lang="en-GB" sz="800" dirty="0">
                          <a:effectLst/>
                        </a:rPr>
                        <a:t>17.8%</a:t>
                      </a:r>
                    </a:p>
                  </a:txBody>
                  <a:tcPr anchor="ctr"/>
                </a:tc>
                <a:extLst>
                  <a:ext uri="{0D108BD9-81ED-4DB2-BD59-A6C34878D82A}">
                    <a16:rowId xmlns:a16="http://schemas.microsoft.com/office/drawing/2014/main" val="888992593"/>
                  </a:ext>
                </a:extLst>
              </a:tr>
              <a:tr h="319766">
                <a:tc>
                  <a:txBody>
                    <a:bodyPr/>
                    <a:lstStyle/>
                    <a:p>
                      <a:pPr algn="r" fontAlgn="ctr"/>
                      <a:r>
                        <a:rPr lang="en-GB" sz="800" b="1">
                          <a:effectLst/>
                        </a:rPr>
                        <a:t>4</a:t>
                      </a:r>
                    </a:p>
                  </a:txBody>
                  <a:tcPr anchor="ctr"/>
                </a:tc>
                <a:tc>
                  <a:txBody>
                    <a:bodyPr/>
                    <a:lstStyle/>
                    <a:p>
                      <a:pPr algn="r" fontAlgn="ctr"/>
                      <a:r>
                        <a:rPr lang="en-GB" sz="800">
                          <a:effectLst/>
                        </a:rPr>
                        <a:t>Nonvascular Plant</a:t>
                      </a:r>
                    </a:p>
                  </a:txBody>
                  <a:tcPr anchor="ctr"/>
                </a:tc>
                <a:tc>
                  <a:txBody>
                    <a:bodyPr/>
                    <a:lstStyle/>
                    <a:p>
                      <a:pPr algn="r" fontAlgn="ctr"/>
                      <a:r>
                        <a:rPr lang="en-GB" sz="800">
                          <a:effectLst/>
                        </a:rPr>
                        <a:t>328</a:t>
                      </a:r>
                    </a:p>
                  </a:txBody>
                  <a:tcPr anchor="ctr"/>
                </a:tc>
                <a:tc>
                  <a:txBody>
                    <a:bodyPr/>
                    <a:lstStyle/>
                    <a:p>
                      <a:pPr algn="r" fontAlgn="ctr"/>
                      <a:r>
                        <a:rPr lang="en-GB" sz="800" dirty="0">
                          <a:effectLst/>
                        </a:rPr>
                        <a:t>5</a:t>
                      </a:r>
                    </a:p>
                  </a:txBody>
                  <a:tcPr anchor="ctr"/>
                </a:tc>
                <a:tc>
                  <a:txBody>
                    <a:bodyPr/>
                    <a:lstStyle/>
                    <a:p>
                      <a:pPr algn="r" fontAlgn="ctr"/>
                      <a:r>
                        <a:rPr lang="en-GB" sz="800" dirty="0">
                          <a:effectLst/>
                        </a:rPr>
                        <a:t>1.5%</a:t>
                      </a:r>
                    </a:p>
                  </a:txBody>
                  <a:tcPr anchor="ctr"/>
                </a:tc>
                <a:extLst>
                  <a:ext uri="{0D108BD9-81ED-4DB2-BD59-A6C34878D82A}">
                    <a16:rowId xmlns:a16="http://schemas.microsoft.com/office/drawing/2014/main" val="1371636701"/>
                  </a:ext>
                </a:extLst>
              </a:tr>
              <a:tr h="319766">
                <a:tc>
                  <a:txBody>
                    <a:bodyPr/>
                    <a:lstStyle/>
                    <a:p>
                      <a:pPr algn="r" fontAlgn="ctr"/>
                      <a:r>
                        <a:rPr lang="en-GB" sz="800" b="1">
                          <a:effectLst/>
                        </a:rPr>
                        <a:t>5</a:t>
                      </a:r>
                    </a:p>
                  </a:txBody>
                  <a:tcPr anchor="ctr"/>
                </a:tc>
                <a:tc>
                  <a:txBody>
                    <a:bodyPr/>
                    <a:lstStyle/>
                    <a:p>
                      <a:pPr algn="r" fontAlgn="ctr"/>
                      <a:r>
                        <a:rPr lang="en-GB" sz="800">
                          <a:effectLst/>
                        </a:rPr>
                        <a:t>Reptile</a:t>
                      </a:r>
                    </a:p>
                  </a:txBody>
                  <a:tcPr anchor="ctr"/>
                </a:tc>
                <a:tc>
                  <a:txBody>
                    <a:bodyPr/>
                    <a:lstStyle/>
                    <a:p>
                      <a:pPr algn="r" fontAlgn="ctr"/>
                      <a:r>
                        <a:rPr lang="en-GB" sz="800" dirty="0">
                          <a:effectLst/>
                        </a:rPr>
                        <a:t>74</a:t>
                      </a:r>
                    </a:p>
                  </a:txBody>
                  <a:tcPr anchor="ctr"/>
                </a:tc>
                <a:tc>
                  <a:txBody>
                    <a:bodyPr/>
                    <a:lstStyle/>
                    <a:p>
                      <a:pPr algn="r" fontAlgn="ctr"/>
                      <a:r>
                        <a:rPr lang="en-GB" sz="800" dirty="0">
                          <a:effectLst/>
                        </a:rPr>
                        <a:t>5</a:t>
                      </a:r>
                    </a:p>
                  </a:txBody>
                  <a:tcPr anchor="ctr"/>
                </a:tc>
                <a:tc>
                  <a:txBody>
                    <a:bodyPr/>
                    <a:lstStyle/>
                    <a:p>
                      <a:pPr algn="r" fontAlgn="ctr"/>
                      <a:r>
                        <a:rPr lang="en-GB" sz="800" dirty="0">
                          <a:effectLst/>
                        </a:rPr>
                        <a:t>6.3%</a:t>
                      </a:r>
                    </a:p>
                  </a:txBody>
                  <a:tcPr anchor="ctr"/>
                </a:tc>
                <a:extLst>
                  <a:ext uri="{0D108BD9-81ED-4DB2-BD59-A6C34878D82A}">
                    <a16:rowId xmlns:a16="http://schemas.microsoft.com/office/drawing/2014/main" val="10002"/>
                  </a:ext>
                </a:extLst>
              </a:tr>
              <a:tr h="425454">
                <a:tc>
                  <a:txBody>
                    <a:bodyPr/>
                    <a:lstStyle/>
                    <a:p>
                      <a:pPr algn="r" fontAlgn="ctr"/>
                      <a:r>
                        <a:rPr lang="en-GB" sz="800" b="1">
                          <a:effectLst/>
                        </a:rPr>
                        <a:t>6</a:t>
                      </a:r>
                    </a:p>
                  </a:txBody>
                  <a:tcPr anchor="ctr"/>
                </a:tc>
                <a:tc>
                  <a:txBody>
                    <a:bodyPr/>
                    <a:lstStyle/>
                    <a:p>
                      <a:pPr algn="r" fontAlgn="ctr"/>
                      <a:r>
                        <a:rPr lang="en-GB" sz="800">
                          <a:effectLst/>
                        </a:rPr>
                        <a:t>Vascular Plant</a:t>
                      </a:r>
                    </a:p>
                  </a:txBody>
                  <a:tcPr anchor="ctr"/>
                </a:tc>
                <a:tc>
                  <a:txBody>
                    <a:bodyPr/>
                    <a:lstStyle/>
                    <a:p>
                      <a:pPr algn="r" fontAlgn="ctr"/>
                      <a:r>
                        <a:rPr lang="en-GB" sz="800">
                          <a:effectLst/>
                        </a:rPr>
                        <a:t>4424</a:t>
                      </a:r>
                    </a:p>
                  </a:txBody>
                  <a:tcPr anchor="ctr"/>
                </a:tc>
                <a:tc>
                  <a:txBody>
                    <a:bodyPr/>
                    <a:lstStyle/>
                    <a:p>
                      <a:pPr algn="r" fontAlgn="ctr"/>
                      <a:r>
                        <a:rPr lang="en-GB" sz="800">
                          <a:effectLst/>
                        </a:rPr>
                        <a:t>46</a:t>
                      </a:r>
                    </a:p>
                  </a:txBody>
                  <a:tcPr anchor="ctr"/>
                </a:tc>
                <a:tc>
                  <a:txBody>
                    <a:bodyPr/>
                    <a:lstStyle/>
                    <a:p>
                      <a:pPr algn="r" fontAlgn="ctr"/>
                      <a:r>
                        <a:rPr lang="en-GB" sz="800" dirty="0">
                          <a:effectLst/>
                        </a:rPr>
                        <a:t>1.0%</a:t>
                      </a:r>
                    </a:p>
                  </a:txBody>
                  <a:tcPr anchor="ctr"/>
                </a:tc>
                <a:extLst>
                  <a:ext uri="{0D108BD9-81ED-4DB2-BD59-A6C34878D82A}">
                    <a16:rowId xmlns:a16="http://schemas.microsoft.com/office/drawing/2014/main" val="10003"/>
                  </a:ext>
                </a:extLst>
              </a:tr>
            </a:tbl>
          </a:graphicData>
        </a:graphic>
      </p:graphicFrame>
      <p:sp>
        <p:nvSpPr>
          <p:cNvPr id="7" name="Shape 316">
            <a:extLst>
              <a:ext uri="{FF2B5EF4-FFF2-40B4-BE49-F238E27FC236}">
                <a16:creationId xmlns:a16="http://schemas.microsoft.com/office/drawing/2014/main" id="{67572CA5-4FD3-E441-89ED-9CBA4A8C8A3E}"/>
              </a:ext>
            </a:extLst>
          </p:cNvPr>
          <p:cNvSpPr txBox="1"/>
          <p:nvPr/>
        </p:nvSpPr>
        <p:spPr>
          <a:xfrm>
            <a:off x="207004" y="1130225"/>
            <a:ext cx="8520600" cy="90903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Below is the summary table created using “</a:t>
            </a:r>
            <a:r>
              <a:rPr lang="en-GB" sz="1000" dirty="0" err="1">
                <a:latin typeface="Roboto"/>
                <a:ea typeface="Roboto"/>
                <a:cs typeface="Roboto"/>
                <a:sym typeface="Roboto"/>
              </a:rPr>
              <a:t>groupby</a:t>
            </a:r>
            <a:r>
              <a:rPr lang="en-GB" sz="1000" dirty="0">
                <a:latin typeface="Roboto"/>
                <a:ea typeface="Roboto"/>
                <a:cs typeface="Roboto"/>
                <a:sym typeface="Roboto"/>
              </a:rPr>
              <a:t>” and “pivot” from the Pandas module which displays the categories included in our “</a:t>
            </a:r>
            <a:r>
              <a:rPr lang="en-GB" sz="1000" dirty="0" err="1">
                <a:latin typeface="Roboto"/>
                <a:ea typeface="Roboto"/>
                <a:cs typeface="Roboto"/>
                <a:sym typeface="Roboto"/>
              </a:rPr>
              <a:t>species_info.csv</a:t>
            </a:r>
            <a:r>
              <a:rPr lang="en-GB" sz="1000" dirty="0">
                <a:latin typeface="Roboto"/>
                <a:ea typeface="Roboto"/>
                <a:cs typeface="Roboto"/>
                <a:sym typeface="Roboto"/>
              </a:rPr>
              <a:t>” dataset. Integer (INT64) fields are included for the number of Protected/Not Protected species for each Category as well as a Percent Protected (%). This puts a proportional aspect on each of the Categories and whether we believe the number of protected species is significant compared to other categories.</a:t>
            </a:r>
          </a:p>
        </p:txBody>
      </p:sp>
    </p:spTree>
    <p:extLst>
      <p:ext uri="{BB962C8B-B14F-4D97-AF65-F5344CB8AC3E}">
        <p14:creationId xmlns:p14="http://schemas.microsoft.com/office/powerpoint/2010/main" val="3658628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699" y="292625"/>
            <a:ext cx="8832301"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3.3 Are certain types of Species more likely to be Endangered?</a:t>
            </a:r>
            <a:endParaRPr sz="2400" b="1" dirty="0">
              <a:solidFill>
                <a:srgbClr val="295269"/>
              </a:solidFill>
              <a:latin typeface="Roboto"/>
              <a:ea typeface="Roboto"/>
              <a:cs typeface="Roboto"/>
              <a:sym typeface="Roboto"/>
            </a:endParaRPr>
          </a:p>
        </p:txBody>
      </p:sp>
      <p:sp>
        <p:nvSpPr>
          <p:cNvPr id="2" name="Rectangle 1">
            <a:extLst>
              <a:ext uri="{FF2B5EF4-FFF2-40B4-BE49-F238E27FC236}">
                <a16:creationId xmlns:a16="http://schemas.microsoft.com/office/drawing/2014/main" id="{55161D1E-D5D4-1A4C-BC49-48E45CA58B9F}"/>
              </a:ext>
            </a:extLst>
          </p:cNvPr>
          <p:cNvSpPr/>
          <p:nvPr/>
        </p:nvSpPr>
        <p:spPr>
          <a:xfrm>
            <a:off x="3610037" y="2417862"/>
            <a:ext cx="1923925" cy="307777"/>
          </a:xfrm>
          <a:prstGeom prst="rect">
            <a:avLst/>
          </a:prstGeom>
        </p:spPr>
        <p:txBody>
          <a:bodyPr wrap="none">
            <a:spAutoFit/>
          </a:bodyPr>
          <a:lstStyle/>
          <a:p>
            <a:pPr lvl="0"/>
            <a:r>
              <a:rPr lang="en-GB" b="1" dirty="0">
                <a:solidFill>
                  <a:srgbClr val="FFFFFF"/>
                </a:solidFill>
              </a:rPr>
              <a:t>Conservation Status</a:t>
            </a:r>
          </a:p>
        </p:txBody>
      </p:sp>
      <p:sp>
        <p:nvSpPr>
          <p:cNvPr id="5" name="Shape 316">
            <a:extLst>
              <a:ext uri="{FF2B5EF4-FFF2-40B4-BE49-F238E27FC236}">
                <a16:creationId xmlns:a16="http://schemas.microsoft.com/office/drawing/2014/main" id="{D050C74E-52B0-244A-8B50-6AC2C22373E5}"/>
              </a:ext>
            </a:extLst>
          </p:cNvPr>
          <p:cNvSpPr txBox="1"/>
          <p:nvPr/>
        </p:nvSpPr>
        <p:spPr>
          <a:xfrm>
            <a:off x="207004" y="1130225"/>
            <a:ext cx="8520600" cy="152282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From the exhibit on the previous page (tab no. 13), we can infer from the summary table that the Category “Mammals” are less likely to be protected than “Birds” however the total population of birds tracked is greater than mammals. Plant species are also the least likely to be protected compared to animal species with Nonvascular and Vascular Plant species recording protected percentages of 1.0% and 1.5% respectively. </a:t>
            </a:r>
          </a:p>
          <a:p>
            <a:pPr lvl="0" rtl="0">
              <a:lnSpc>
                <a:spcPct val="115000"/>
              </a:lnSpc>
              <a:spcBef>
                <a:spcPts val="0"/>
              </a:spcBef>
              <a:spcAft>
                <a:spcPts val="0"/>
              </a:spcAft>
              <a:buClr>
                <a:schemeClr val="dk1"/>
              </a:buClr>
              <a:buSzPts val="1100"/>
            </a:pPr>
            <a:endParaRPr lang="en-GB" sz="1000" dirty="0">
              <a:latin typeface="Roboto"/>
              <a:ea typeface="Roboto"/>
              <a:cs typeface="Roboto"/>
              <a:sym typeface="Roboto"/>
            </a:endParaRPr>
          </a:p>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It’s important however to prove this hypothesis by carrying out a significance test to see if this is true. As the data being analysed falls </a:t>
            </a:r>
            <a:r>
              <a:rPr lang="en-GB" sz="1000" dirty="0" err="1">
                <a:latin typeface="Roboto"/>
                <a:ea typeface="Roboto"/>
                <a:cs typeface="Roboto"/>
                <a:sym typeface="Roboto"/>
              </a:rPr>
              <a:t>intoa</a:t>
            </a:r>
            <a:r>
              <a:rPr lang="en-GB" sz="1000" dirty="0">
                <a:latin typeface="Roboto"/>
                <a:ea typeface="Roboto"/>
                <a:cs typeface="Roboto"/>
                <a:sym typeface="Roboto"/>
              </a:rPr>
              <a:t> numerical category spanning multiple pieces of data, the significant test chosen was a </a:t>
            </a:r>
            <a:r>
              <a:rPr lang="en-GB" sz="1000" b="1" i="1" dirty="0">
                <a:latin typeface="Roboto"/>
                <a:ea typeface="Roboto"/>
                <a:cs typeface="Roboto"/>
                <a:sym typeface="Roboto"/>
              </a:rPr>
              <a:t>Chi-Squared Test</a:t>
            </a:r>
            <a:r>
              <a:rPr lang="en-GB" sz="1000" dirty="0">
                <a:latin typeface="Roboto"/>
                <a:ea typeface="Roboto"/>
                <a:cs typeface="Roboto"/>
                <a:sym typeface="Roboto"/>
              </a:rPr>
              <a:t>. In order to perform this, I carried out the creation of a Contingency table.</a:t>
            </a:r>
          </a:p>
        </p:txBody>
      </p:sp>
      <p:sp>
        <p:nvSpPr>
          <p:cNvPr id="9" name="Shape 323">
            <a:extLst>
              <a:ext uri="{FF2B5EF4-FFF2-40B4-BE49-F238E27FC236}">
                <a16:creationId xmlns:a16="http://schemas.microsoft.com/office/drawing/2014/main" id="{A0BB40FB-B44B-0F46-9363-896B44785F92}"/>
              </a:ext>
            </a:extLst>
          </p:cNvPr>
          <p:cNvSpPr txBox="1"/>
          <p:nvPr/>
        </p:nvSpPr>
        <p:spPr>
          <a:xfrm>
            <a:off x="4731657" y="2846356"/>
            <a:ext cx="3966918" cy="1703873"/>
          </a:xfrm>
          <a:prstGeom prst="rect">
            <a:avLst/>
          </a:prstGeom>
          <a:solidFill>
            <a:srgbClr val="D9D9D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900" dirty="0">
                <a:latin typeface="Courier New"/>
                <a:ea typeface="Courier New"/>
                <a:cs typeface="Courier New"/>
                <a:sym typeface="Courier New"/>
              </a:rPr>
              <a:t># Importing chi2_contingency from the SciPy Module:</a:t>
            </a:r>
          </a:p>
          <a:p>
            <a:pPr marL="0" lvl="0" indent="0" rtl="0">
              <a:spcBef>
                <a:spcPts val="0"/>
              </a:spcBef>
              <a:spcAft>
                <a:spcPts val="0"/>
              </a:spcAft>
              <a:buNone/>
            </a:pPr>
            <a:endParaRPr lang="en-GB" sz="900" dirty="0">
              <a:latin typeface="Courier New"/>
              <a:ea typeface="Courier New"/>
              <a:cs typeface="Courier New"/>
              <a:sym typeface="Courier New"/>
            </a:endParaRPr>
          </a:p>
          <a:p>
            <a:pPr marL="0" lvl="0" indent="0" rtl="0">
              <a:spcBef>
                <a:spcPts val="0"/>
              </a:spcBef>
              <a:spcAft>
                <a:spcPts val="0"/>
              </a:spcAft>
              <a:buNone/>
            </a:pPr>
            <a:r>
              <a:rPr lang="en-GB" sz="900" dirty="0">
                <a:latin typeface="Courier New"/>
                <a:ea typeface="Courier New"/>
                <a:cs typeface="Courier New"/>
                <a:sym typeface="Courier New"/>
              </a:rPr>
              <a:t>From </a:t>
            </a:r>
            <a:r>
              <a:rPr lang="en-GB" sz="900" dirty="0" err="1">
                <a:latin typeface="Courier New"/>
                <a:ea typeface="Courier New"/>
                <a:cs typeface="Courier New"/>
                <a:sym typeface="Courier New"/>
              </a:rPr>
              <a:t>scipy.stats</a:t>
            </a:r>
            <a:r>
              <a:rPr lang="en-GB" sz="900" dirty="0">
                <a:latin typeface="Courier New"/>
                <a:ea typeface="Courier New"/>
                <a:cs typeface="Courier New"/>
                <a:sym typeface="Courier New"/>
              </a:rPr>
              <a:t> import chi2_contingency</a:t>
            </a:r>
          </a:p>
          <a:p>
            <a:pPr marL="0" lvl="0" indent="0" rtl="0">
              <a:spcBef>
                <a:spcPts val="0"/>
              </a:spcBef>
              <a:spcAft>
                <a:spcPts val="0"/>
              </a:spcAft>
              <a:buNone/>
            </a:pPr>
            <a:endParaRPr lang="en-GB" sz="900" dirty="0">
              <a:latin typeface="Courier New"/>
              <a:ea typeface="Courier New"/>
              <a:cs typeface="Courier New"/>
              <a:sym typeface="Courier New"/>
            </a:endParaRPr>
          </a:p>
          <a:p>
            <a:pPr marL="0" lvl="0" indent="0" rtl="0">
              <a:spcBef>
                <a:spcPts val="0"/>
              </a:spcBef>
              <a:spcAft>
                <a:spcPts val="0"/>
              </a:spcAft>
              <a:buNone/>
            </a:pPr>
            <a:r>
              <a:rPr lang="en-GB" sz="900" dirty="0">
                <a:latin typeface="Courier New"/>
                <a:ea typeface="Courier New"/>
                <a:cs typeface="Courier New"/>
                <a:sym typeface="Courier New"/>
              </a:rPr>
              <a:t># Running the Chi2_contingency:</a:t>
            </a:r>
          </a:p>
          <a:p>
            <a:pPr marL="0" lvl="0" indent="0" rtl="0">
              <a:spcBef>
                <a:spcPts val="0"/>
              </a:spcBef>
              <a:spcAft>
                <a:spcPts val="0"/>
              </a:spcAft>
              <a:buNone/>
            </a:pPr>
            <a:endParaRPr lang="en-GB" sz="900" dirty="0">
              <a:latin typeface="Courier New"/>
              <a:ea typeface="Courier New"/>
              <a:cs typeface="Courier New"/>
              <a:sym typeface="Courier New"/>
            </a:endParaRPr>
          </a:p>
          <a:p>
            <a:pPr marL="0" lvl="0" indent="0" rtl="0">
              <a:spcBef>
                <a:spcPts val="0"/>
              </a:spcBef>
              <a:spcAft>
                <a:spcPts val="0"/>
              </a:spcAft>
              <a:buNone/>
            </a:pPr>
            <a:r>
              <a:rPr lang="en-GB" sz="900" dirty="0">
                <a:latin typeface="Courier New"/>
                <a:ea typeface="Courier New"/>
                <a:cs typeface="Courier New"/>
                <a:sym typeface="Courier New"/>
              </a:rPr>
              <a:t>chi2, p, </a:t>
            </a:r>
            <a:r>
              <a:rPr lang="en-GB" sz="900" dirty="0" err="1">
                <a:latin typeface="Courier New"/>
                <a:ea typeface="Courier New"/>
                <a:cs typeface="Courier New"/>
                <a:sym typeface="Courier New"/>
              </a:rPr>
              <a:t>dof</a:t>
            </a:r>
            <a:r>
              <a:rPr lang="en-GB" sz="900" dirty="0">
                <a:latin typeface="Courier New"/>
                <a:ea typeface="Courier New"/>
                <a:cs typeface="Courier New"/>
                <a:sym typeface="Courier New"/>
              </a:rPr>
              <a:t>, expected = chi2_contingency(</a:t>
            </a:r>
            <a:r>
              <a:rPr lang="en-GB" sz="900" dirty="0" err="1">
                <a:latin typeface="Courier New"/>
                <a:ea typeface="Courier New"/>
                <a:cs typeface="Courier New"/>
                <a:sym typeface="Courier New"/>
              </a:rPr>
              <a:t>contingency_table</a:t>
            </a:r>
            <a:r>
              <a:rPr lang="en-GB" sz="900" dirty="0">
                <a:latin typeface="Courier New"/>
                <a:ea typeface="Courier New"/>
                <a:cs typeface="Courier New"/>
                <a:sym typeface="Courier New"/>
              </a:rPr>
              <a:t>)</a:t>
            </a:r>
          </a:p>
          <a:p>
            <a:pPr lvl="0"/>
            <a:endParaRPr lang="en-GB" sz="900" dirty="0">
              <a:latin typeface="Courier New"/>
              <a:ea typeface="Courier New"/>
              <a:cs typeface="Courier New"/>
              <a:sym typeface="Courier New"/>
            </a:endParaRPr>
          </a:p>
          <a:p>
            <a:pPr lvl="0"/>
            <a:r>
              <a:rPr lang="en-GB" sz="900" dirty="0">
                <a:latin typeface="Courier New"/>
                <a:ea typeface="Courier New"/>
                <a:cs typeface="Courier New"/>
                <a:sym typeface="Courier New"/>
              </a:rPr>
              <a:t>Output: </a:t>
            </a:r>
            <a:r>
              <a:rPr lang="en-GB" sz="900" b="1" i="1" dirty="0">
                <a:latin typeface="Courier New" panose="02070309020205020404" pitchFamily="49" charset="0"/>
                <a:cs typeface="Courier New" panose="02070309020205020404" pitchFamily="49" charset="0"/>
              </a:rPr>
              <a:t>0.445901703047197</a:t>
            </a:r>
            <a:endParaRPr lang="en-GB" sz="900" b="1" i="1" dirty="0">
              <a:latin typeface="Courier New" panose="02070309020205020404" pitchFamily="49" charset="0"/>
              <a:ea typeface="Courier New"/>
              <a:cs typeface="Courier New" panose="02070309020205020404" pitchFamily="49" charset="0"/>
              <a:sym typeface="Courier New"/>
            </a:endParaRPr>
          </a:p>
        </p:txBody>
      </p:sp>
      <p:sp>
        <p:nvSpPr>
          <p:cNvPr id="10" name="Shape 316">
            <a:extLst>
              <a:ext uri="{FF2B5EF4-FFF2-40B4-BE49-F238E27FC236}">
                <a16:creationId xmlns:a16="http://schemas.microsoft.com/office/drawing/2014/main" id="{FA1C29BE-CA45-5E4B-98A0-115D03D38CDE}"/>
              </a:ext>
            </a:extLst>
          </p:cNvPr>
          <p:cNvSpPr txBox="1"/>
          <p:nvPr/>
        </p:nvSpPr>
        <p:spPr>
          <a:xfrm>
            <a:off x="207004" y="2846356"/>
            <a:ext cx="4364996" cy="116691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GB" sz="1000" dirty="0">
                <a:latin typeface="Roboto" panose="02000000000000000000" pitchFamily="2" charset="0"/>
                <a:ea typeface="Roboto" panose="02000000000000000000" pitchFamily="2" charset="0"/>
              </a:rPr>
              <a:t>In order to perform the chi square test, I have imported the correct function from the SciPy module:</a:t>
            </a:r>
          </a:p>
          <a:p>
            <a:pPr lvl="0">
              <a:lnSpc>
                <a:spcPct val="115000"/>
              </a:lnSpc>
              <a:buClr>
                <a:schemeClr val="dk1"/>
              </a:buClr>
              <a:buSzPts val="1100"/>
            </a:pPr>
            <a:endParaRPr lang="en-GB" sz="1000" dirty="0">
              <a:latin typeface="Roboto" panose="02000000000000000000" pitchFamily="2" charset="0"/>
              <a:ea typeface="Roboto" panose="02000000000000000000" pitchFamily="2" charset="0"/>
              <a:cs typeface="Roboto"/>
              <a:sym typeface="Roboto"/>
            </a:endParaRPr>
          </a:p>
          <a:p>
            <a:pPr lvl="0">
              <a:lnSpc>
                <a:spcPct val="115000"/>
              </a:lnSpc>
              <a:buClr>
                <a:schemeClr val="dk1"/>
              </a:buClr>
              <a:buSzPts val="1100"/>
            </a:pPr>
            <a:r>
              <a:rPr lang="en-GB" sz="1000" dirty="0">
                <a:latin typeface="Roboto" panose="02000000000000000000" pitchFamily="2" charset="0"/>
                <a:ea typeface="Roboto" panose="02000000000000000000" pitchFamily="2" charset="0"/>
                <a:cs typeface="Roboto"/>
                <a:sym typeface="Roboto"/>
              </a:rPr>
              <a:t>In this scenario, we are only interested in returning the Chi2 value from the contingency test which is represented in the Output to the left:</a:t>
            </a:r>
          </a:p>
        </p:txBody>
      </p:sp>
    </p:spTree>
    <p:extLst>
      <p:ext uri="{BB962C8B-B14F-4D97-AF65-F5344CB8AC3E}">
        <p14:creationId xmlns:p14="http://schemas.microsoft.com/office/powerpoint/2010/main" val="40729337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699" y="292625"/>
            <a:ext cx="8832301"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3.4 Chi-Squared Tests</a:t>
            </a:r>
            <a:endParaRPr sz="2400" b="1" dirty="0">
              <a:solidFill>
                <a:srgbClr val="295269"/>
              </a:solidFill>
              <a:latin typeface="Roboto"/>
              <a:ea typeface="Roboto"/>
              <a:cs typeface="Roboto"/>
              <a:sym typeface="Roboto"/>
            </a:endParaRPr>
          </a:p>
        </p:txBody>
      </p:sp>
      <p:sp>
        <p:nvSpPr>
          <p:cNvPr id="2" name="Rectangle 1">
            <a:extLst>
              <a:ext uri="{FF2B5EF4-FFF2-40B4-BE49-F238E27FC236}">
                <a16:creationId xmlns:a16="http://schemas.microsoft.com/office/drawing/2014/main" id="{55161D1E-D5D4-1A4C-BC49-48E45CA58B9F}"/>
              </a:ext>
            </a:extLst>
          </p:cNvPr>
          <p:cNvSpPr/>
          <p:nvPr/>
        </p:nvSpPr>
        <p:spPr>
          <a:xfrm>
            <a:off x="3610037" y="2417862"/>
            <a:ext cx="1923925" cy="307777"/>
          </a:xfrm>
          <a:prstGeom prst="rect">
            <a:avLst/>
          </a:prstGeom>
        </p:spPr>
        <p:txBody>
          <a:bodyPr wrap="none">
            <a:spAutoFit/>
          </a:bodyPr>
          <a:lstStyle/>
          <a:p>
            <a:pPr lvl="0"/>
            <a:r>
              <a:rPr lang="en-GB" b="1" dirty="0">
                <a:solidFill>
                  <a:srgbClr val="FFFFFF"/>
                </a:solidFill>
              </a:rPr>
              <a:t>Conservation Status</a:t>
            </a:r>
          </a:p>
        </p:txBody>
      </p:sp>
      <p:sp>
        <p:nvSpPr>
          <p:cNvPr id="5" name="Shape 316">
            <a:extLst>
              <a:ext uri="{FF2B5EF4-FFF2-40B4-BE49-F238E27FC236}">
                <a16:creationId xmlns:a16="http://schemas.microsoft.com/office/drawing/2014/main" id="{D050C74E-52B0-244A-8B50-6AC2C22373E5}"/>
              </a:ext>
            </a:extLst>
          </p:cNvPr>
          <p:cNvSpPr txBox="1"/>
          <p:nvPr/>
        </p:nvSpPr>
        <p:spPr>
          <a:xfrm>
            <a:off x="202984" y="1135511"/>
            <a:ext cx="8520600" cy="48927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The Contingency table created takes the format below based on Mammal and Bird Categories. The P-Value definition used in these tests was 0.05, it’s important to note this was defined before carrying out any significance tests:</a:t>
            </a:r>
          </a:p>
        </p:txBody>
      </p:sp>
      <p:graphicFrame>
        <p:nvGraphicFramePr>
          <p:cNvPr id="3" name="Table 2">
            <a:extLst>
              <a:ext uri="{FF2B5EF4-FFF2-40B4-BE49-F238E27FC236}">
                <a16:creationId xmlns:a16="http://schemas.microsoft.com/office/drawing/2014/main" id="{2C3C143C-B8B5-0C4A-A00A-C6FBFA4ACE1D}"/>
              </a:ext>
            </a:extLst>
          </p:cNvPr>
          <p:cNvGraphicFramePr>
            <a:graphicFrameLocks noGrp="1"/>
          </p:cNvGraphicFramePr>
          <p:nvPr>
            <p:extLst>
              <p:ext uri="{D42A27DB-BD31-4B8C-83A1-F6EECF244321}">
                <p14:modId xmlns:p14="http://schemas.microsoft.com/office/powerpoint/2010/main" val="3489281836"/>
              </p:ext>
            </p:extLst>
          </p:nvPr>
        </p:nvGraphicFramePr>
        <p:xfrm>
          <a:off x="202984" y="1713066"/>
          <a:ext cx="2674685" cy="1039799"/>
        </p:xfrm>
        <a:graphic>
          <a:graphicData uri="http://schemas.openxmlformats.org/drawingml/2006/table">
            <a:tbl>
              <a:tblPr>
                <a:noFill/>
                <a:tableStyleId>{8628B589-4659-4227-9C68-565DD4A46BFE}</a:tableStyleId>
              </a:tblPr>
              <a:tblGrid>
                <a:gridCol w="751101">
                  <a:extLst>
                    <a:ext uri="{9D8B030D-6E8A-4147-A177-3AD203B41FA5}">
                      <a16:colId xmlns:a16="http://schemas.microsoft.com/office/drawing/2014/main" val="2068161123"/>
                    </a:ext>
                  </a:extLst>
                </a:gridCol>
                <a:gridCol w="961792">
                  <a:extLst>
                    <a:ext uri="{9D8B030D-6E8A-4147-A177-3AD203B41FA5}">
                      <a16:colId xmlns:a16="http://schemas.microsoft.com/office/drawing/2014/main" val="187510378"/>
                    </a:ext>
                  </a:extLst>
                </a:gridCol>
                <a:gridCol w="961792">
                  <a:extLst>
                    <a:ext uri="{9D8B030D-6E8A-4147-A177-3AD203B41FA5}">
                      <a16:colId xmlns:a16="http://schemas.microsoft.com/office/drawing/2014/main" val="1563053469"/>
                    </a:ext>
                  </a:extLst>
                </a:gridCol>
              </a:tblGrid>
              <a:tr h="398409">
                <a:tc>
                  <a:txBody>
                    <a:bodyPr/>
                    <a:lstStyle/>
                    <a:p>
                      <a:pPr fontAlgn="ctr"/>
                      <a:br>
                        <a:rPr lang="en-GB" sz="800" b="1" dirty="0">
                          <a:effectLst/>
                        </a:rPr>
                      </a:br>
                      <a:endParaRPr lang="en-GB" sz="800" b="1" dirty="0">
                        <a:effectLst/>
                      </a:endParaRPr>
                    </a:p>
                  </a:txBody>
                  <a:tcPr anchor="ctr">
                    <a:solidFill>
                      <a:srgbClr val="204056">
                        <a:alpha val="82490"/>
                      </a:srgbClr>
                    </a:solidFill>
                  </a:tcPr>
                </a:tc>
                <a:tc>
                  <a:txBody>
                    <a:bodyPr/>
                    <a:lstStyle/>
                    <a:p>
                      <a:pPr fontAlgn="ctr"/>
                      <a:r>
                        <a:rPr lang="en-GB" sz="800" b="1" dirty="0">
                          <a:effectLst/>
                        </a:rPr>
                        <a:t>Protected</a:t>
                      </a:r>
                    </a:p>
                  </a:txBody>
                  <a:tcPr anchor="ctr">
                    <a:solidFill>
                      <a:srgbClr val="204056">
                        <a:alpha val="82490"/>
                      </a:srgbClr>
                    </a:solidFill>
                  </a:tcPr>
                </a:tc>
                <a:tc>
                  <a:txBody>
                    <a:bodyPr/>
                    <a:lstStyle/>
                    <a:p>
                      <a:pPr fontAlgn="ctr"/>
                      <a:r>
                        <a:rPr lang="en-GB" sz="800" b="1" dirty="0">
                          <a:effectLst/>
                        </a:rPr>
                        <a:t>Not Protected</a:t>
                      </a:r>
                    </a:p>
                  </a:txBody>
                  <a:tcPr anchor="ctr">
                    <a:solidFill>
                      <a:srgbClr val="204056">
                        <a:alpha val="82490"/>
                      </a:srgbClr>
                    </a:solidFill>
                  </a:tcPr>
                </a:tc>
                <a:extLst>
                  <a:ext uri="{0D108BD9-81ED-4DB2-BD59-A6C34878D82A}">
                    <a16:rowId xmlns:a16="http://schemas.microsoft.com/office/drawing/2014/main" val="450764017"/>
                  </a:ext>
                </a:extLst>
              </a:tr>
              <a:tr h="320695">
                <a:tc>
                  <a:txBody>
                    <a:bodyPr/>
                    <a:lstStyle/>
                    <a:p>
                      <a:pPr fontAlgn="ctr"/>
                      <a:r>
                        <a:rPr lang="en-GB" sz="800">
                          <a:effectLst/>
                        </a:rPr>
                        <a:t>Mammal</a:t>
                      </a:r>
                    </a:p>
                  </a:txBody>
                  <a:tcPr anchor="ctr"/>
                </a:tc>
                <a:tc>
                  <a:txBody>
                    <a:bodyPr/>
                    <a:lstStyle/>
                    <a:p>
                      <a:pPr fontAlgn="ctr"/>
                      <a:r>
                        <a:rPr lang="en-GB" sz="800" dirty="0">
                          <a:effectLst/>
                        </a:rPr>
                        <a:t>38</a:t>
                      </a:r>
                    </a:p>
                  </a:txBody>
                  <a:tcPr anchor="ctr"/>
                </a:tc>
                <a:tc>
                  <a:txBody>
                    <a:bodyPr/>
                    <a:lstStyle/>
                    <a:p>
                      <a:pPr fontAlgn="ctr"/>
                      <a:r>
                        <a:rPr lang="en-GB" sz="800" dirty="0">
                          <a:effectLst/>
                        </a:rPr>
                        <a:t>176</a:t>
                      </a:r>
                    </a:p>
                  </a:txBody>
                  <a:tcPr anchor="ctr"/>
                </a:tc>
                <a:extLst>
                  <a:ext uri="{0D108BD9-81ED-4DB2-BD59-A6C34878D82A}">
                    <a16:rowId xmlns:a16="http://schemas.microsoft.com/office/drawing/2014/main" val="720701187"/>
                  </a:ext>
                </a:extLst>
              </a:tr>
              <a:tr h="320695">
                <a:tc>
                  <a:txBody>
                    <a:bodyPr/>
                    <a:lstStyle/>
                    <a:p>
                      <a:pPr fontAlgn="ctr"/>
                      <a:r>
                        <a:rPr lang="en-GB" sz="800">
                          <a:effectLst/>
                        </a:rPr>
                        <a:t>Bird</a:t>
                      </a:r>
                    </a:p>
                  </a:txBody>
                  <a:tcPr anchor="ctr"/>
                </a:tc>
                <a:tc>
                  <a:txBody>
                    <a:bodyPr/>
                    <a:lstStyle/>
                    <a:p>
                      <a:pPr fontAlgn="ctr"/>
                      <a:r>
                        <a:rPr lang="en-GB" sz="800" dirty="0">
                          <a:effectLst/>
                        </a:rPr>
                        <a:t>79</a:t>
                      </a:r>
                    </a:p>
                  </a:txBody>
                  <a:tcPr anchor="ctr"/>
                </a:tc>
                <a:tc>
                  <a:txBody>
                    <a:bodyPr/>
                    <a:lstStyle/>
                    <a:p>
                      <a:pPr fontAlgn="ctr"/>
                      <a:r>
                        <a:rPr lang="en-GB" sz="800" dirty="0">
                          <a:effectLst/>
                        </a:rPr>
                        <a:t>442</a:t>
                      </a:r>
                    </a:p>
                  </a:txBody>
                  <a:tcPr anchor="ctr"/>
                </a:tc>
                <a:extLst>
                  <a:ext uri="{0D108BD9-81ED-4DB2-BD59-A6C34878D82A}">
                    <a16:rowId xmlns:a16="http://schemas.microsoft.com/office/drawing/2014/main" val="2156023479"/>
                  </a:ext>
                </a:extLst>
              </a:tr>
            </a:tbl>
          </a:graphicData>
        </a:graphic>
      </p:graphicFrame>
      <p:sp>
        <p:nvSpPr>
          <p:cNvPr id="6" name="Shape 316">
            <a:extLst>
              <a:ext uri="{FF2B5EF4-FFF2-40B4-BE49-F238E27FC236}">
                <a16:creationId xmlns:a16="http://schemas.microsoft.com/office/drawing/2014/main" id="{DB4928B8-CA5B-D147-BE74-0653C90FE2D9}"/>
              </a:ext>
            </a:extLst>
          </p:cNvPr>
          <p:cNvSpPr txBox="1"/>
          <p:nvPr/>
        </p:nvSpPr>
        <p:spPr>
          <a:xfrm>
            <a:off x="202984" y="2813919"/>
            <a:ext cx="8520600" cy="48927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The Contingency test provides a </a:t>
            </a:r>
            <a:r>
              <a:rPr lang="en-GB" sz="1000" b="1" i="1" dirty="0">
                <a:latin typeface="Roboto"/>
                <a:ea typeface="Roboto"/>
                <a:cs typeface="Roboto"/>
                <a:sym typeface="Roboto"/>
              </a:rPr>
              <a:t>P-Value of 0.44 </a:t>
            </a:r>
            <a:r>
              <a:rPr lang="en-GB" sz="1000" dirty="0">
                <a:latin typeface="Roboto"/>
                <a:ea typeface="Roboto"/>
                <a:cs typeface="Roboto"/>
                <a:sym typeface="Roboto"/>
              </a:rPr>
              <a:t>which we can infer a non-significant difference between the two variables, in this case the two categories; Mammals and Birds.</a:t>
            </a:r>
          </a:p>
        </p:txBody>
      </p:sp>
      <p:graphicFrame>
        <p:nvGraphicFramePr>
          <p:cNvPr id="7" name="Table 6">
            <a:extLst>
              <a:ext uri="{FF2B5EF4-FFF2-40B4-BE49-F238E27FC236}">
                <a16:creationId xmlns:a16="http://schemas.microsoft.com/office/drawing/2014/main" id="{677FA313-7BE0-4B45-B8DB-96D182806495}"/>
              </a:ext>
            </a:extLst>
          </p:cNvPr>
          <p:cNvGraphicFramePr>
            <a:graphicFrameLocks noGrp="1"/>
          </p:cNvGraphicFramePr>
          <p:nvPr>
            <p:extLst>
              <p:ext uri="{D42A27DB-BD31-4B8C-83A1-F6EECF244321}">
                <p14:modId xmlns:p14="http://schemas.microsoft.com/office/powerpoint/2010/main" val="3212290453"/>
              </p:ext>
            </p:extLst>
          </p:nvPr>
        </p:nvGraphicFramePr>
        <p:xfrm>
          <a:off x="202984" y="3446856"/>
          <a:ext cx="2674685" cy="1039799"/>
        </p:xfrm>
        <a:graphic>
          <a:graphicData uri="http://schemas.openxmlformats.org/drawingml/2006/table">
            <a:tbl>
              <a:tblPr>
                <a:noFill/>
                <a:tableStyleId>{8628B589-4659-4227-9C68-565DD4A46BFE}</a:tableStyleId>
              </a:tblPr>
              <a:tblGrid>
                <a:gridCol w="751101">
                  <a:extLst>
                    <a:ext uri="{9D8B030D-6E8A-4147-A177-3AD203B41FA5}">
                      <a16:colId xmlns:a16="http://schemas.microsoft.com/office/drawing/2014/main" val="2068161123"/>
                    </a:ext>
                  </a:extLst>
                </a:gridCol>
                <a:gridCol w="961792">
                  <a:extLst>
                    <a:ext uri="{9D8B030D-6E8A-4147-A177-3AD203B41FA5}">
                      <a16:colId xmlns:a16="http://schemas.microsoft.com/office/drawing/2014/main" val="187510378"/>
                    </a:ext>
                  </a:extLst>
                </a:gridCol>
                <a:gridCol w="961792">
                  <a:extLst>
                    <a:ext uri="{9D8B030D-6E8A-4147-A177-3AD203B41FA5}">
                      <a16:colId xmlns:a16="http://schemas.microsoft.com/office/drawing/2014/main" val="1563053469"/>
                    </a:ext>
                  </a:extLst>
                </a:gridCol>
              </a:tblGrid>
              <a:tr h="398409">
                <a:tc>
                  <a:txBody>
                    <a:bodyPr/>
                    <a:lstStyle/>
                    <a:p>
                      <a:pPr fontAlgn="ctr"/>
                      <a:br>
                        <a:rPr lang="en-GB" sz="800" b="1" dirty="0">
                          <a:effectLst/>
                        </a:rPr>
                      </a:br>
                      <a:endParaRPr lang="en-GB" sz="800" b="1" dirty="0">
                        <a:effectLst/>
                      </a:endParaRPr>
                    </a:p>
                  </a:txBody>
                  <a:tcPr anchor="ctr">
                    <a:solidFill>
                      <a:srgbClr val="204056">
                        <a:alpha val="82490"/>
                      </a:srgbClr>
                    </a:solidFill>
                  </a:tcPr>
                </a:tc>
                <a:tc>
                  <a:txBody>
                    <a:bodyPr/>
                    <a:lstStyle/>
                    <a:p>
                      <a:pPr fontAlgn="ctr"/>
                      <a:r>
                        <a:rPr lang="en-GB" sz="800" b="1" dirty="0">
                          <a:effectLst/>
                        </a:rPr>
                        <a:t>Protected</a:t>
                      </a:r>
                    </a:p>
                  </a:txBody>
                  <a:tcPr anchor="ctr">
                    <a:solidFill>
                      <a:srgbClr val="204056">
                        <a:alpha val="82490"/>
                      </a:srgbClr>
                    </a:solidFill>
                  </a:tcPr>
                </a:tc>
                <a:tc>
                  <a:txBody>
                    <a:bodyPr/>
                    <a:lstStyle/>
                    <a:p>
                      <a:pPr fontAlgn="ctr"/>
                      <a:r>
                        <a:rPr lang="en-GB" sz="800" b="1" dirty="0">
                          <a:effectLst/>
                        </a:rPr>
                        <a:t>Not Protected</a:t>
                      </a:r>
                    </a:p>
                  </a:txBody>
                  <a:tcPr anchor="ctr">
                    <a:solidFill>
                      <a:srgbClr val="204056">
                        <a:alpha val="82490"/>
                      </a:srgbClr>
                    </a:solidFill>
                  </a:tcPr>
                </a:tc>
                <a:extLst>
                  <a:ext uri="{0D108BD9-81ED-4DB2-BD59-A6C34878D82A}">
                    <a16:rowId xmlns:a16="http://schemas.microsoft.com/office/drawing/2014/main" val="450764017"/>
                  </a:ext>
                </a:extLst>
              </a:tr>
              <a:tr h="320695">
                <a:tc>
                  <a:txBody>
                    <a:bodyPr/>
                    <a:lstStyle/>
                    <a:p>
                      <a:pPr fontAlgn="ctr"/>
                      <a:r>
                        <a:rPr lang="en-GB" sz="800" dirty="0">
                          <a:effectLst/>
                        </a:rPr>
                        <a:t>Reptile</a:t>
                      </a:r>
                    </a:p>
                  </a:txBody>
                  <a:tcPr anchor="ctr"/>
                </a:tc>
                <a:tc>
                  <a:txBody>
                    <a:bodyPr/>
                    <a:lstStyle/>
                    <a:p>
                      <a:pPr fontAlgn="ctr"/>
                      <a:r>
                        <a:rPr lang="en-GB" sz="800" dirty="0">
                          <a:effectLst/>
                        </a:rPr>
                        <a:t>5</a:t>
                      </a:r>
                    </a:p>
                  </a:txBody>
                  <a:tcPr anchor="ctr"/>
                </a:tc>
                <a:tc>
                  <a:txBody>
                    <a:bodyPr/>
                    <a:lstStyle/>
                    <a:p>
                      <a:pPr fontAlgn="ctr"/>
                      <a:r>
                        <a:rPr lang="en-GB" sz="800" dirty="0">
                          <a:effectLst/>
                        </a:rPr>
                        <a:t>74</a:t>
                      </a:r>
                    </a:p>
                  </a:txBody>
                  <a:tcPr anchor="ctr"/>
                </a:tc>
                <a:extLst>
                  <a:ext uri="{0D108BD9-81ED-4DB2-BD59-A6C34878D82A}">
                    <a16:rowId xmlns:a16="http://schemas.microsoft.com/office/drawing/2014/main" val="720701187"/>
                  </a:ext>
                </a:extLst>
              </a:tr>
              <a:tr h="320695">
                <a:tc>
                  <a:txBody>
                    <a:bodyPr/>
                    <a:lstStyle/>
                    <a:p>
                      <a:pPr fontAlgn="ctr"/>
                      <a:r>
                        <a:rPr lang="en-GB" sz="800" dirty="0">
                          <a:effectLst/>
                        </a:rPr>
                        <a:t>Mammal</a:t>
                      </a:r>
                    </a:p>
                  </a:txBody>
                  <a:tcPr anchor="ctr"/>
                </a:tc>
                <a:tc>
                  <a:txBody>
                    <a:bodyPr/>
                    <a:lstStyle/>
                    <a:p>
                      <a:pPr fontAlgn="ctr"/>
                      <a:r>
                        <a:rPr lang="en-GB" sz="800" dirty="0">
                          <a:effectLst/>
                        </a:rPr>
                        <a:t>38</a:t>
                      </a:r>
                    </a:p>
                  </a:txBody>
                  <a:tcPr anchor="ctr"/>
                </a:tc>
                <a:tc>
                  <a:txBody>
                    <a:bodyPr/>
                    <a:lstStyle/>
                    <a:p>
                      <a:pPr fontAlgn="ctr"/>
                      <a:r>
                        <a:rPr lang="en-GB" sz="800" dirty="0">
                          <a:effectLst/>
                        </a:rPr>
                        <a:t>176</a:t>
                      </a:r>
                    </a:p>
                  </a:txBody>
                  <a:tcPr anchor="ctr"/>
                </a:tc>
                <a:extLst>
                  <a:ext uri="{0D108BD9-81ED-4DB2-BD59-A6C34878D82A}">
                    <a16:rowId xmlns:a16="http://schemas.microsoft.com/office/drawing/2014/main" val="2156023479"/>
                  </a:ext>
                </a:extLst>
              </a:tr>
            </a:tbl>
          </a:graphicData>
        </a:graphic>
      </p:graphicFrame>
      <p:sp>
        <p:nvSpPr>
          <p:cNvPr id="8" name="Shape 316">
            <a:extLst>
              <a:ext uri="{FF2B5EF4-FFF2-40B4-BE49-F238E27FC236}">
                <a16:creationId xmlns:a16="http://schemas.microsoft.com/office/drawing/2014/main" id="{5B2FE7B9-F42E-B840-908A-799456576D84}"/>
              </a:ext>
            </a:extLst>
          </p:cNvPr>
          <p:cNvSpPr txBox="1"/>
          <p:nvPr/>
        </p:nvSpPr>
        <p:spPr>
          <a:xfrm>
            <a:off x="202984" y="4528602"/>
            <a:ext cx="8520600" cy="48927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The Contingency test provides a </a:t>
            </a:r>
            <a:r>
              <a:rPr lang="en-GB" sz="1000" b="1" i="1" dirty="0">
                <a:latin typeface="Roboto"/>
                <a:ea typeface="Roboto"/>
                <a:cs typeface="Roboto"/>
                <a:sym typeface="Roboto"/>
              </a:rPr>
              <a:t>P-Value of 0.02 </a:t>
            </a:r>
            <a:r>
              <a:rPr lang="en-GB" sz="1000" dirty="0">
                <a:latin typeface="Roboto"/>
                <a:ea typeface="Roboto"/>
                <a:cs typeface="Roboto"/>
                <a:sym typeface="Roboto"/>
              </a:rPr>
              <a:t>which we can infer a significant difference between the two variables, in this case the two categories; Reptiles and Mammals.</a:t>
            </a:r>
          </a:p>
        </p:txBody>
      </p:sp>
    </p:spTree>
    <p:extLst>
      <p:ext uri="{BB962C8B-B14F-4D97-AF65-F5344CB8AC3E}">
        <p14:creationId xmlns:p14="http://schemas.microsoft.com/office/powerpoint/2010/main" val="742292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latin typeface="Roboto Black"/>
                <a:ea typeface="Roboto Black"/>
                <a:cs typeface="Roboto Black"/>
                <a:sym typeface="Roboto Black"/>
              </a:rPr>
              <a:t>4. Recommendations around Endangered Species</a:t>
            </a:r>
            <a:endParaRPr sz="1000" b="1" dirty="0"/>
          </a:p>
        </p:txBody>
      </p:sp>
    </p:spTree>
    <p:extLst>
      <p:ext uri="{BB962C8B-B14F-4D97-AF65-F5344CB8AC3E}">
        <p14:creationId xmlns:p14="http://schemas.microsoft.com/office/powerpoint/2010/main" val="17896252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699" y="292625"/>
            <a:ext cx="8832301"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4.1 Recommendations for Conservationists</a:t>
            </a:r>
            <a:endParaRPr sz="2400" b="1" dirty="0">
              <a:solidFill>
                <a:srgbClr val="295269"/>
              </a:solidFill>
              <a:latin typeface="Roboto"/>
              <a:ea typeface="Roboto"/>
              <a:cs typeface="Roboto"/>
              <a:sym typeface="Roboto"/>
            </a:endParaRPr>
          </a:p>
        </p:txBody>
      </p:sp>
      <p:sp>
        <p:nvSpPr>
          <p:cNvPr id="2" name="Rectangle 1">
            <a:extLst>
              <a:ext uri="{FF2B5EF4-FFF2-40B4-BE49-F238E27FC236}">
                <a16:creationId xmlns:a16="http://schemas.microsoft.com/office/drawing/2014/main" id="{55161D1E-D5D4-1A4C-BC49-48E45CA58B9F}"/>
              </a:ext>
            </a:extLst>
          </p:cNvPr>
          <p:cNvSpPr/>
          <p:nvPr/>
        </p:nvSpPr>
        <p:spPr>
          <a:xfrm>
            <a:off x="3610037" y="2417862"/>
            <a:ext cx="1923925" cy="307777"/>
          </a:xfrm>
          <a:prstGeom prst="rect">
            <a:avLst/>
          </a:prstGeom>
        </p:spPr>
        <p:txBody>
          <a:bodyPr wrap="none">
            <a:spAutoFit/>
          </a:bodyPr>
          <a:lstStyle/>
          <a:p>
            <a:pPr lvl="0"/>
            <a:r>
              <a:rPr lang="en-GB" b="1" dirty="0">
                <a:solidFill>
                  <a:srgbClr val="FFFFFF"/>
                </a:solidFill>
              </a:rPr>
              <a:t>Conservation Status</a:t>
            </a:r>
          </a:p>
        </p:txBody>
      </p:sp>
      <p:sp>
        <p:nvSpPr>
          <p:cNvPr id="5" name="Shape 316">
            <a:extLst>
              <a:ext uri="{FF2B5EF4-FFF2-40B4-BE49-F238E27FC236}">
                <a16:creationId xmlns:a16="http://schemas.microsoft.com/office/drawing/2014/main" id="{D050C74E-52B0-244A-8B50-6AC2C22373E5}"/>
              </a:ext>
            </a:extLst>
          </p:cNvPr>
          <p:cNvSpPr txBox="1"/>
          <p:nvPr/>
        </p:nvSpPr>
        <p:spPr>
          <a:xfrm>
            <a:off x="207004" y="1130224"/>
            <a:ext cx="8520600" cy="323857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5000"/>
              </a:lnSpc>
              <a:buClr>
                <a:schemeClr val="dk1"/>
              </a:buClr>
              <a:buSzPts val="1100"/>
            </a:pPr>
            <a:r>
              <a:rPr lang="en-US" sz="1000" dirty="0">
                <a:solidFill>
                  <a:schemeClr val="tx1"/>
                </a:solidFill>
              </a:rPr>
              <a:t>Endangered species appear to have the lowest populations (measured by the number observations); special focus should be given to their conservation. Reptiles should have additional priority around conservation efforts. The analysis shows 6.3% of the total reptile population observed in US national parks are protected (5 to 74 respectively). The significance test carried out shows we can infer a level of significance between Reptiles and Mammals for the above hypothesis. </a:t>
            </a:r>
          </a:p>
          <a:p>
            <a:pPr>
              <a:lnSpc>
                <a:spcPct val="115000"/>
              </a:lnSpc>
              <a:buClr>
                <a:schemeClr val="dk1"/>
              </a:buClr>
              <a:buSzPts val="1100"/>
            </a:pPr>
            <a:endParaRPr lang="en-US" sz="1000" dirty="0">
              <a:solidFill>
                <a:schemeClr val="tx1"/>
              </a:solidFill>
            </a:endParaRPr>
          </a:p>
          <a:p>
            <a:pPr>
              <a:lnSpc>
                <a:spcPct val="115000"/>
              </a:lnSpc>
              <a:buClr>
                <a:schemeClr val="dk1"/>
              </a:buClr>
              <a:buSzPts val="1100"/>
            </a:pPr>
            <a:endParaRPr lang="en-US" sz="1000" dirty="0">
              <a:solidFill>
                <a:schemeClr val="tx1"/>
              </a:solidFill>
            </a:endParaRPr>
          </a:p>
          <a:p>
            <a:pPr>
              <a:lnSpc>
                <a:spcPct val="115000"/>
              </a:lnSpc>
              <a:buClr>
                <a:schemeClr val="dk1"/>
              </a:buClr>
              <a:buSzPts val="1100"/>
            </a:pPr>
            <a:r>
              <a:rPr lang="en-US" sz="1000" dirty="0">
                <a:solidFill>
                  <a:schemeClr val="tx1"/>
                </a:solidFill>
              </a:rPr>
              <a:t>Birds, Mammals, Amphibians and Fish seem to be consistently be amongst the most endangered and threatened in relation to all the Categories. Future studies could be conducted to see what external factors are impacting them and how, if these can be mitigated. Additional analysis could be used to back-up this hypothesis by carrying out Chi-Squared Tests on Category and National Park in line with current analysis between two categories.</a:t>
            </a:r>
          </a:p>
          <a:p>
            <a:pPr>
              <a:lnSpc>
                <a:spcPct val="115000"/>
              </a:lnSpc>
              <a:buClr>
                <a:schemeClr val="dk1"/>
              </a:buClr>
              <a:buSzPts val="1100"/>
            </a:pPr>
            <a:endParaRPr lang="en-US" sz="1000" dirty="0">
              <a:solidFill>
                <a:schemeClr val="tx1"/>
              </a:solidFill>
            </a:endParaRPr>
          </a:p>
          <a:p>
            <a:pPr>
              <a:lnSpc>
                <a:spcPct val="115000"/>
              </a:lnSpc>
              <a:buClr>
                <a:schemeClr val="dk1"/>
              </a:buClr>
              <a:buSzPts val="1100"/>
            </a:pPr>
            <a:endParaRPr lang="en-US" sz="1000" dirty="0">
              <a:solidFill>
                <a:schemeClr val="tx1"/>
              </a:solidFill>
            </a:endParaRPr>
          </a:p>
          <a:p>
            <a:pPr>
              <a:lnSpc>
                <a:spcPct val="115000"/>
              </a:lnSpc>
              <a:buClr>
                <a:schemeClr val="dk1"/>
              </a:buClr>
              <a:buSzPts val="1100"/>
            </a:pPr>
            <a:r>
              <a:rPr lang="en-US" sz="1000" dirty="0">
                <a:solidFill>
                  <a:schemeClr val="tx1"/>
                </a:solidFill>
              </a:rPr>
              <a:t>For future research, there appears to be a strong correlation between observation sizes and endangered status. An initial hypothesis could be based on the data that “if the number of observations for a species drops, this could be a strong warning that species might be under stress”. Further analysis could be carried out to see the Pearson correlation number between -1 and + 1 to determine the level of correlation between these two features and whether the relationship experienced is linear. This research if proven valid could enable more targeted and focused planning of conservation efforts and to begin these efforts at an earlier stage in the conservation lifecycle of species.</a:t>
            </a:r>
          </a:p>
          <a:p>
            <a:pPr lvl="0" rtl="0">
              <a:lnSpc>
                <a:spcPct val="115000"/>
              </a:lnSpc>
              <a:spcBef>
                <a:spcPts val="0"/>
              </a:spcBef>
              <a:spcAft>
                <a:spcPts val="0"/>
              </a:spcAft>
              <a:buClr>
                <a:schemeClr val="dk1"/>
              </a:buClr>
              <a:buSzPts val="1100"/>
            </a:pPr>
            <a:endParaRPr lang="en-GB" sz="1000" dirty="0">
              <a:latin typeface="Roboto"/>
              <a:ea typeface="Roboto"/>
              <a:cs typeface="Roboto"/>
              <a:sym typeface="Roboto"/>
            </a:endParaRPr>
          </a:p>
        </p:txBody>
      </p:sp>
    </p:spTree>
    <p:extLst>
      <p:ext uri="{BB962C8B-B14F-4D97-AF65-F5344CB8AC3E}">
        <p14:creationId xmlns:p14="http://schemas.microsoft.com/office/powerpoint/2010/main" val="3693303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305" name="Shape 305"/>
          <p:cNvSpPr txBox="1"/>
          <p:nvPr/>
        </p:nvSpPr>
        <p:spPr>
          <a:xfrm>
            <a:off x="311700" y="147482"/>
            <a:ext cx="8061300" cy="4863050"/>
          </a:xfrm>
          <a:prstGeom prst="rect">
            <a:avLst/>
          </a:prstGeom>
          <a:noFill/>
          <a:ln>
            <a:noFill/>
          </a:ln>
        </p:spPr>
        <p:txBody>
          <a:bodyPr spcFirstLastPara="1" wrap="square" lIns="91425" tIns="91425" rIns="91425" bIns="91425" anchor="ctr" anchorCtr="0">
            <a:noAutofit/>
          </a:bodyPr>
          <a:lstStyle/>
          <a:p>
            <a:pPr marL="76200">
              <a:lnSpc>
                <a:spcPct val="115000"/>
              </a:lnSpc>
              <a:spcBef>
                <a:spcPts val="1100"/>
              </a:spcBef>
              <a:buClr>
                <a:srgbClr val="222222"/>
              </a:buClr>
              <a:buSzPts val="2400"/>
            </a:pPr>
            <a:r>
              <a:rPr lang="en-GB" sz="2400" dirty="0">
                <a:solidFill>
                  <a:srgbClr val="222222"/>
                </a:solidFill>
                <a:highlight>
                  <a:srgbClr val="FFFFFF"/>
                </a:highlight>
                <a:latin typeface="Roboto"/>
                <a:ea typeface="Roboto"/>
                <a:cs typeface="Roboto"/>
                <a:sym typeface="Roboto"/>
              </a:rPr>
              <a:t>1. Analysis Overview</a:t>
            </a:r>
          </a:p>
          <a:p>
            <a:pPr marL="76200" lvl="0">
              <a:lnSpc>
                <a:spcPct val="115000"/>
              </a:lnSpc>
              <a:buClr>
                <a:srgbClr val="222222"/>
              </a:buClr>
              <a:buSzPts val="2400"/>
            </a:pPr>
            <a:r>
              <a:rPr lang="en-US" sz="2400" dirty="0">
                <a:solidFill>
                  <a:srgbClr val="222222"/>
                </a:solidFill>
                <a:highlight>
                  <a:srgbClr val="FFFFFF"/>
                </a:highlight>
                <a:latin typeface="Roboto"/>
                <a:ea typeface="Roboto"/>
                <a:cs typeface="Roboto"/>
                <a:sym typeface="Roboto"/>
              </a:rPr>
              <a:t>2. Species data used in the analysis</a:t>
            </a:r>
          </a:p>
          <a:p>
            <a:pPr marL="76200" lvl="0">
              <a:lnSpc>
                <a:spcPct val="115000"/>
              </a:lnSpc>
              <a:buClr>
                <a:srgbClr val="222222"/>
              </a:buClr>
              <a:buSzPts val="2400"/>
            </a:pPr>
            <a:r>
              <a:rPr lang="en-US" sz="2400" dirty="0">
                <a:solidFill>
                  <a:srgbClr val="222222"/>
                </a:solidFill>
                <a:highlight>
                  <a:srgbClr val="FFFFFF"/>
                </a:highlight>
                <a:latin typeface="Roboto"/>
                <a:ea typeface="Roboto"/>
                <a:cs typeface="Roboto"/>
                <a:sym typeface="Roboto"/>
              </a:rPr>
              <a:t>3. Analysis on Species data</a:t>
            </a:r>
          </a:p>
          <a:p>
            <a:pPr marL="76200">
              <a:lnSpc>
                <a:spcPct val="115000"/>
              </a:lnSpc>
              <a:buClr>
                <a:srgbClr val="222222"/>
              </a:buClr>
              <a:buSzPts val="2400"/>
            </a:pPr>
            <a:r>
              <a:rPr lang="en-US" sz="2400" dirty="0">
                <a:solidFill>
                  <a:srgbClr val="222222"/>
                </a:solidFill>
                <a:highlight>
                  <a:srgbClr val="FFFFFF"/>
                </a:highlight>
                <a:latin typeface="Roboto"/>
                <a:ea typeface="Roboto"/>
                <a:cs typeface="Roboto"/>
                <a:sym typeface="Roboto"/>
              </a:rPr>
              <a:t>4. Recommendations about Endangered Species</a:t>
            </a:r>
          </a:p>
          <a:p>
            <a:pPr marL="76200" marR="0" lvl="0" algn="l" rtl="0">
              <a:lnSpc>
                <a:spcPct val="115000"/>
              </a:lnSpc>
              <a:spcBef>
                <a:spcPts val="0"/>
              </a:spcBef>
              <a:spcAft>
                <a:spcPts val="0"/>
              </a:spcAft>
              <a:buClr>
                <a:srgbClr val="222222"/>
              </a:buClr>
              <a:buSzPts val="2400"/>
            </a:pPr>
            <a:r>
              <a:rPr lang="en-US" sz="2400" dirty="0">
                <a:solidFill>
                  <a:srgbClr val="222222"/>
                </a:solidFill>
                <a:highlight>
                  <a:srgbClr val="FFFFFF"/>
                </a:highlight>
                <a:latin typeface="Roboto"/>
                <a:ea typeface="Roboto"/>
                <a:cs typeface="Roboto"/>
                <a:sym typeface="Roboto"/>
              </a:rPr>
              <a:t> </a:t>
            </a:r>
            <a:endParaRPr lang="en-GB"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latin typeface="Roboto Black"/>
                <a:ea typeface="Roboto Black"/>
                <a:cs typeface="Roboto Black"/>
                <a:sym typeface="Roboto Black"/>
              </a:rPr>
              <a:t>1. Analysis Overview</a:t>
            </a:r>
            <a:endParaRPr sz="1000" b="1" dirty="0"/>
          </a:p>
        </p:txBody>
      </p:sp>
    </p:spTree>
    <p:extLst>
      <p:ext uri="{BB962C8B-B14F-4D97-AF65-F5344CB8AC3E}">
        <p14:creationId xmlns:p14="http://schemas.microsoft.com/office/powerpoint/2010/main" val="1955296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2B99F-6D24-B74C-8EAB-FBC29E4B1317}"/>
              </a:ext>
            </a:extLst>
          </p:cNvPr>
          <p:cNvSpPr>
            <a:spLocks noGrp="1"/>
          </p:cNvSpPr>
          <p:nvPr>
            <p:ph type="title"/>
          </p:nvPr>
        </p:nvSpPr>
        <p:spPr/>
        <p:txBody>
          <a:bodyPr/>
          <a:lstStyle/>
          <a:p>
            <a:r>
              <a:rPr lang="en" b="1" dirty="0">
                <a:solidFill>
                  <a:srgbClr val="295269"/>
                </a:solidFill>
              </a:rPr>
              <a:t>1.1 Overview of Analysis</a:t>
            </a:r>
            <a:endParaRPr lang="en-US" dirty="0"/>
          </a:p>
        </p:txBody>
      </p:sp>
      <p:sp>
        <p:nvSpPr>
          <p:cNvPr id="3" name="Text Placeholder 2">
            <a:extLst>
              <a:ext uri="{FF2B5EF4-FFF2-40B4-BE49-F238E27FC236}">
                <a16:creationId xmlns:a16="http://schemas.microsoft.com/office/drawing/2014/main" id="{0F971A70-B73A-F84C-9E3A-D5E6D2AA7DEB}"/>
              </a:ext>
            </a:extLst>
          </p:cNvPr>
          <p:cNvSpPr>
            <a:spLocks noGrp="1"/>
          </p:cNvSpPr>
          <p:nvPr>
            <p:ph type="body" idx="1"/>
          </p:nvPr>
        </p:nvSpPr>
        <p:spPr>
          <a:xfrm>
            <a:off x="311700" y="1152475"/>
            <a:ext cx="8520600" cy="2425296"/>
          </a:xfrm>
        </p:spPr>
        <p:txBody>
          <a:bodyPr/>
          <a:lstStyle/>
          <a:p>
            <a:pPr marL="114300" indent="0">
              <a:buNone/>
            </a:pPr>
            <a:r>
              <a:rPr lang="en-US" sz="1400" dirty="0">
                <a:solidFill>
                  <a:schemeClr val="tx1"/>
                </a:solidFill>
                <a:highlight>
                  <a:srgbClr val="FFFFFF"/>
                </a:highlight>
              </a:rPr>
              <a:t>This project utilised Python and Jupyter Notebooks to analyse, clean up and plot data and pose questions on endangered species in several different US national parks.</a:t>
            </a:r>
          </a:p>
          <a:p>
            <a:pPr marL="114300" indent="0">
              <a:buNone/>
            </a:pPr>
            <a:endParaRPr lang="en-US" sz="1400" dirty="0">
              <a:solidFill>
                <a:schemeClr val="tx1"/>
              </a:solidFill>
              <a:highlight>
                <a:srgbClr val="FFFFFF"/>
              </a:highlight>
            </a:endParaRPr>
          </a:p>
          <a:p>
            <a:pPr marL="114300" indent="0">
              <a:buNone/>
            </a:pPr>
            <a:r>
              <a:rPr lang="en-US" sz="1400" dirty="0">
                <a:solidFill>
                  <a:schemeClr val="tx1"/>
                </a:solidFill>
                <a:highlight>
                  <a:srgbClr val="FFFFFF"/>
                </a:highlight>
              </a:rPr>
              <a:t>As part of this project, one dataset was used to carry out the analysis:</a:t>
            </a:r>
          </a:p>
          <a:p>
            <a:pPr marL="114300" indent="0">
              <a:buNone/>
            </a:pPr>
            <a:endParaRPr lang="en-US" sz="1400" dirty="0">
              <a:solidFill>
                <a:schemeClr val="tx1"/>
              </a:solidFill>
              <a:highlight>
                <a:srgbClr val="FFFFFF"/>
              </a:highlight>
            </a:endParaRPr>
          </a:p>
          <a:p>
            <a:r>
              <a:rPr lang="en-US" sz="1100" dirty="0">
                <a:solidFill>
                  <a:schemeClr val="tx1"/>
                </a:solidFill>
                <a:highlight>
                  <a:srgbClr val="FFFFFF"/>
                </a:highlight>
              </a:rPr>
              <a:t>“species_info.csv”</a:t>
            </a:r>
          </a:p>
          <a:p>
            <a:endParaRPr lang="en-US" sz="1100" dirty="0">
              <a:solidFill>
                <a:schemeClr val="tx1"/>
              </a:solidFill>
              <a:highlight>
                <a:srgbClr val="FFFFFF"/>
              </a:highlight>
            </a:endParaRPr>
          </a:p>
          <a:p>
            <a:pPr marL="114300" indent="0">
              <a:buNone/>
            </a:pPr>
            <a:endParaRPr lang="en-US" sz="1400" dirty="0">
              <a:solidFill>
                <a:schemeClr val="tx1"/>
              </a:solidFill>
              <a:highlight>
                <a:srgbClr val="FFFFFF"/>
              </a:highlight>
            </a:endParaRPr>
          </a:p>
          <a:p>
            <a:pPr marL="114300" indent="0">
              <a:buNone/>
            </a:pPr>
            <a:r>
              <a:rPr lang="en-US" sz="1400" dirty="0">
                <a:solidFill>
                  <a:schemeClr val="tx1"/>
                </a:solidFill>
                <a:highlight>
                  <a:srgbClr val="FFFFFF"/>
                </a:highlight>
              </a:rPr>
              <a:t>An additional dataset had been provided to carry out analysis on sheep populations in US national parks. </a:t>
            </a:r>
            <a:r>
              <a:rPr lang="en-US" sz="1400" i="1" dirty="0">
                <a:solidFill>
                  <a:schemeClr val="tx1"/>
                </a:solidFill>
                <a:highlight>
                  <a:srgbClr val="FFFFFF"/>
                </a:highlight>
              </a:rPr>
              <a:t>This analysis isn’t included in this presentation.</a:t>
            </a:r>
          </a:p>
        </p:txBody>
      </p:sp>
    </p:spTree>
    <p:extLst>
      <p:ext uri="{BB962C8B-B14F-4D97-AF65-F5344CB8AC3E}">
        <p14:creationId xmlns:p14="http://schemas.microsoft.com/office/powerpoint/2010/main" val="1995222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2B99F-6D24-B74C-8EAB-FBC29E4B1317}"/>
              </a:ext>
            </a:extLst>
          </p:cNvPr>
          <p:cNvSpPr>
            <a:spLocks noGrp="1"/>
          </p:cNvSpPr>
          <p:nvPr>
            <p:ph type="title"/>
          </p:nvPr>
        </p:nvSpPr>
        <p:spPr/>
        <p:txBody>
          <a:bodyPr/>
          <a:lstStyle/>
          <a:p>
            <a:r>
              <a:rPr lang="en" b="1" dirty="0">
                <a:solidFill>
                  <a:srgbClr val="295269"/>
                </a:solidFill>
              </a:rPr>
              <a:t>1.2 Dataset Overview</a:t>
            </a:r>
            <a:endParaRPr lang="en-US" dirty="0"/>
          </a:p>
        </p:txBody>
      </p:sp>
      <p:sp>
        <p:nvSpPr>
          <p:cNvPr id="3" name="Text Placeholder 2">
            <a:extLst>
              <a:ext uri="{FF2B5EF4-FFF2-40B4-BE49-F238E27FC236}">
                <a16:creationId xmlns:a16="http://schemas.microsoft.com/office/drawing/2014/main" id="{0F971A70-B73A-F84C-9E3A-D5E6D2AA7DEB}"/>
              </a:ext>
            </a:extLst>
          </p:cNvPr>
          <p:cNvSpPr>
            <a:spLocks noGrp="1"/>
          </p:cNvSpPr>
          <p:nvPr>
            <p:ph type="body" idx="1"/>
          </p:nvPr>
        </p:nvSpPr>
        <p:spPr>
          <a:xfrm>
            <a:off x="311700" y="1152475"/>
            <a:ext cx="8520600" cy="2476096"/>
          </a:xfrm>
        </p:spPr>
        <p:txBody>
          <a:bodyPr/>
          <a:lstStyle/>
          <a:p>
            <a:pPr marL="0" indent="0">
              <a:buNone/>
            </a:pPr>
            <a:r>
              <a:rPr lang="en-US" sz="1400" dirty="0">
                <a:solidFill>
                  <a:schemeClr val="tx1"/>
                </a:solidFill>
                <a:highlight>
                  <a:srgbClr val="FFFFFF"/>
                </a:highlight>
              </a:rPr>
              <a:t>This project used and analysed data from one core DataFrame:</a:t>
            </a:r>
          </a:p>
          <a:p>
            <a:pPr marL="0" indent="0">
              <a:buNone/>
            </a:pPr>
            <a:endParaRPr lang="en-US" sz="1400" dirty="0">
              <a:solidFill>
                <a:schemeClr val="tx1"/>
              </a:solidFill>
              <a:highlight>
                <a:srgbClr val="FFFFFF"/>
              </a:highlight>
            </a:endParaRPr>
          </a:p>
          <a:p>
            <a:pPr marL="285750" indent="-285750"/>
            <a:r>
              <a:rPr lang="en-US" sz="1400" dirty="0">
                <a:solidFill>
                  <a:schemeClr val="tx1"/>
                </a:solidFill>
                <a:highlight>
                  <a:srgbClr val="FFFFFF"/>
                </a:highlight>
              </a:rPr>
              <a:t>“species_info”: This DataFrame contains series regarding the species information, such as category, scientific name, and the conservation status.</a:t>
            </a:r>
          </a:p>
          <a:p>
            <a:pPr marL="0" indent="0">
              <a:buNone/>
            </a:pPr>
            <a:endParaRPr lang="en-US" sz="1400" dirty="0">
              <a:solidFill>
                <a:schemeClr val="tx1"/>
              </a:solidFill>
              <a:highlight>
                <a:srgbClr val="FFFFFF"/>
              </a:highlight>
            </a:endParaRPr>
          </a:p>
          <a:p>
            <a:pPr marL="0" indent="0">
              <a:buNone/>
            </a:pPr>
            <a:r>
              <a:rPr lang="en-US" sz="1400" dirty="0">
                <a:solidFill>
                  <a:schemeClr val="tx1"/>
                </a:solidFill>
                <a:highlight>
                  <a:srgbClr val="FFFFFF"/>
                </a:highlight>
              </a:rPr>
              <a:t>Data has been cleaned and inspected using exploratory data analysis techniques including replacing ‘</a:t>
            </a:r>
            <a:r>
              <a:rPr lang="en-US" sz="1400" dirty="0" err="1">
                <a:solidFill>
                  <a:schemeClr val="tx1"/>
                </a:solidFill>
                <a:highlight>
                  <a:srgbClr val="FFFFFF"/>
                </a:highlight>
              </a:rPr>
              <a:t>NaN</a:t>
            </a:r>
            <a:r>
              <a:rPr lang="en-US" sz="1400" dirty="0">
                <a:solidFill>
                  <a:schemeClr val="tx1"/>
                </a:solidFill>
                <a:highlight>
                  <a:srgbClr val="FFFFFF"/>
                </a:highlight>
              </a:rPr>
              <a:t>’ values with meaningful values taking advantage of the Pandas module, inspecting the first 5 records of the DataFrame and identifying unique values in specific series within the DataFrame.</a:t>
            </a:r>
          </a:p>
        </p:txBody>
      </p:sp>
    </p:spTree>
    <p:extLst>
      <p:ext uri="{BB962C8B-B14F-4D97-AF65-F5344CB8AC3E}">
        <p14:creationId xmlns:p14="http://schemas.microsoft.com/office/powerpoint/2010/main" val="1824369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latin typeface="Roboto Black"/>
                <a:ea typeface="Roboto Black"/>
                <a:cs typeface="Roboto Black"/>
                <a:sym typeface="Roboto Black"/>
              </a:rPr>
              <a:t>2. Species data used in the analysis</a:t>
            </a:r>
            <a:endParaRPr sz="100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2.1 Overview of the data used to perform analysis</a:t>
            </a:r>
            <a:endParaRPr sz="2400" b="1" dirty="0">
              <a:solidFill>
                <a:srgbClr val="295269"/>
              </a:solidFill>
              <a:latin typeface="Roboto"/>
              <a:ea typeface="Roboto"/>
              <a:cs typeface="Roboto"/>
              <a:sym typeface="Roboto"/>
            </a:endParaRPr>
          </a:p>
        </p:txBody>
      </p:sp>
      <p:sp>
        <p:nvSpPr>
          <p:cNvPr id="316" name="Shape 316"/>
          <p:cNvSpPr txBox="1"/>
          <p:nvPr/>
        </p:nvSpPr>
        <p:spPr>
          <a:xfrm>
            <a:off x="177975" y="1048924"/>
            <a:ext cx="8520600" cy="162170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GB" sz="1000" dirty="0">
                <a:latin typeface="Roboto"/>
                <a:ea typeface="Roboto"/>
                <a:cs typeface="Roboto"/>
                <a:sym typeface="Roboto"/>
              </a:rPr>
              <a:t>The .CSV file used to conduct analysis on biodiversity in U.S National Parks was “species_info.csv”. This contained data on different species observed in National Parks. Field headings included:</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lang="en-GB" sz="1000" dirty="0">
              <a:latin typeface="Roboto"/>
              <a:ea typeface="Roboto"/>
              <a:cs typeface="Roboto"/>
              <a:sym typeface="Roboto"/>
            </a:endParaRP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GB" sz="1000" dirty="0">
                <a:latin typeface="Roboto"/>
                <a:ea typeface="Roboto"/>
                <a:cs typeface="Roboto"/>
                <a:sym typeface="Roboto"/>
              </a:rPr>
              <a:t>The scientific name for each species.</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GB" sz="1000" dirty="0">
                <a:latin typeface="Roboto"/>
                <a:ea typeface="Roboto"/>
                <a:cs typeface="Roboto"/>
                <a:sym typeface="Roboto"/>
              </a:rPr>
              <a:t>The common names for each species.</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GB" sz="1000" dirty="0">
                <a:latin typeface="Roboto"/>
                <a:ea typeface="Roboto"/>
                <a:cs typeface="Roboto"/>
                <a:sym typeface="Roboto"/>
              </a:rPr>
              <a:t>The species conservation status.</a:t>
            </a:r>
          </a:p>
          <a:p>
            <a:pPr lvl="0" rtl="0">
              <a:lnSpc>
                <a:spcPct val="115000"/>
              </a:lnSpc>
              <a:spcBef>
                <a:spcPts val="0"/>
              </a:spcBef>
              <a:spcAft>
                <a:spcPts val="0"/>
              </a:spcAft>
              <a:buClr>
                <a:schemeClr val="dk1"/>
              </a:buClr>
              <a:buSzPts val="1100"/>
            </a:pPr>
            <a:endParaRPr lang="en-GB" sz="1000" dirty="0">
              <a:latin typeface="Roboto"/>
              <a:ea typeface="Roboto"/>
              <a:cs typeface="Roboto"/>
              <a:sym typeface="Roboto"/>
            </a:endParaRPr>
          </a:p>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I inspected the DataFrame (first 5 rows from each field) using the Python Pandas module .head() function:</a:t>
            </a:r>
          </a:p>
          <a:p>
            <a:pPr lvl="0" rtl="0">
              <a:lnSpc>
                <a:spcPct val="115000"/>
              </a:lnSpc>
              <a:spcBef>
                <a:spcPts val="0"/>
              </a:spcBef>
              <a:spcAft>
                <a:spcPts val="0"/>
              </a:spcAft>
              <a:buClr>
                <a:schemeClr val="dk1"/>
              </a:buClr>
              <a:buSzPts val="1100"/>
            </a:pPr>
            <a:endParaRPr lang="en-GB" sz="1200" dirty="0">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405300444"/>
              </p:ext>
            </p:extLst>
          </p:nvPr>
        </p:nvGraphicFramePr>
        <p:xfrm>
          <a:off x="177975" y="2848991"/>
          <a:ext cx="8520600" cy="2107879"/>
        </p:xfrm>
        <a:graphic>
          <a:graphicData uri="http://schemas.openxmlformats.org/drawingml/2006/table">
            <a:tbl>
              <a:tblPr>
                <a:noFill/>
                <a:tableStyleId>{8628B589-4659-4227-9C68-565DD4A46BFE}</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gridCol w="2345125">
                  <a:extLst>
                    <a:ext uri="{9D8B030D-6E8A-4147-A177-3AD203B41FA5}">
                      <a16:colId xmlns:a16="http://schemas.microsoft.com/office/drawing/2014/main" val="20002"/>
                    </a:ext>
                  </a:extLst>
                </a:gridCol>
                <a:gridCol w="1998950">
                  <a:extLst>
                    <a:ext uri="{9D8B030D-6E8A-4147-A177-3AD203B41FA5}">
                      <a16:colId xmlns:a16="http://schemas.microsoft.com/office/drawing/2014/main" val="20003"/>
                    </a:ext>
                  </a:extLst>
                </a:gridCol>
              </a:tblGrid>
              <a:tr h="398409">
                <a:tc>
                  <a:txBody>
                    <a:bodyPr/>
                    <a:lstStyle/>
                    <a:p>
                      <a:pPr marL="0" lvl="0" indent="0" rtl="0">
                        <a:spcBef>
                          <a:spcPts val="0"/>
                        </a:spcBef>
                        <a:spcAft>
                          <a:spcPts val="0"/>
                        </a:spcAft>
                        <a:buNone/>
                      </a:pPr>
                      <a:r>
                        <a:rPr lang="en" sz="1000" b="1" dirty="0">
                          <a:solidFill>
                            <a:srgbClr val="FFFFFF"/>
                          </a:solidFill>
                        </a:rPr>
                        <a:t>Category</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a:solidFill>
                            <a:srgbClr val="FFFFFF"/>
                          </a:solidFill>
                        </a:rPr>
                        <a:t>Scientific Name</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a:solidFill>
                            <a:srgbClr val="FFFFFF"/>
                          </a:solidFill>
                        </a:rPr>
                        <a:t>Common Name</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dirty="0">
                          <a:solidFill>
                            <a:srgbClr val="FFFFFF"/>
                          </a:solidFill>
                        </a:rPr>
                        <a:t>Conservation Status</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0695">
                <a:tc>
                  <a:txBody>
                    <a:bodyPr/>
                    <a:lstStyle/>
                    <a:p>
                      <a:pPr marL="0" lvl="0" indent="0" rtl="0">
                        <a:spcBef>
                          <a:spcPts val="0"/>
                        </a:spcBef>
                        <a:spcAft>
                          <a:spcPts val="0"/>
                        </a:spcAft>
                        <a:buNone/>
                      </a:pPr>
                      <a:r>
                        <a:rPr lang="en-GB" sz="800" dirty="0"/>
                        <a:t>Mammal</a:t>
                      </a:r>
                      <a:endParaRPr sz="800"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effectLst/>
                        </a:rPr>
                        <a:t>Clethrionomys gapperi gapperi</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effectLst/>
                        </a:rPr>
                        <a:t>Gapper's Red-Backed Vole</a:t>
                      </a:r>
                    </a:p>
                  </a:txBody>
                  <a:tcPr marL="91425" marR="91425" marT="91425" marB="91425"/>
                </a:tc>
                <a:tc>
                  <a:txBody>
                    <a:bodyPr/>
                    <a:lstStyle/>
                    <a:p>
                      <a:pPr marL="0" lvl="0" indent="0" rtl="0">
                        <a:spcBef>
                          <a:spcPts val="0"/>
                        </a:spcBef>
                        <a:spcAft>
                          <a:spcPts val="0"/>
                        </a:spcAft>
                        <a:buNone/>
                      </a:pPr>
                      <a:r>
                        <a:rPr lang="en-GB" sz="800" dirty="0"/>
                        <a:t>NaN</a:t>
                      </a:r>
                      <a:endParaRPr sz="800" dirty="0"/>
                    </a:p>
                  </a:txBody>
                  <a:tcPr marL="91425" marR="91425" marT="91425" marB="91425"/>
                </a:tc>
                <a:extLst>
                  <a:ext uri="{0D108BD9-81ED-4DB2-BD59-A6C34878D82A}">
                    <a16:rowId xmlns:a16="http://schemas.microsoft.com/office/drawing/2014/main" val="10001"/>
                  </a:ext>
                </a:extLst>
              </a:tr>
              <a:tr h="320695">
                <a:tc>
                  <a:txBody>
                    <a:bodyPr/>
                    <a:lstStyle/>
                    <a:p>
                      <a:pPr marL="0" lvl="0" indent="0" rtl="0">
                        <a:spcBef>
                          <a:spcPts val="0"/>
                        </a:spcBef>
                        <a:spcAft>
                          <a:spcPts val="0"/>
                        </a:spcAft>
                        <a:buNone/>
                      </a:pPr>
                      <a:r>
                        <a:rPr lang="en-GB" sz="800" dirty="0"/>
                        <a:t>Mammal</a:t>
                      </a:r>
                      <a:endParaRPr sz="800" dirty="0"/>
                    </a:p>
                  </a:txBody>
                  <a:tcPr marL="91425" marR="91425" marT="91425" marB="91425"/>
                </a:tc>
                <a:tc>
                  <a:txBody>
                    <a:bodyPr/>
                    <a:lstStyle/>
                    <a:p>
                      <a:pPr algn="l" fontAlgn="ctr"/>
                      <a:r>
                        <a:rPr lang="en-GB" sz="800" dirty="0">
                          <a:effectLst/>
                        </a:rPr>
                        <a:t>Bos bison</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effectLst/>
                        </a:rPr>
                        <a:t>American Bison, Bison</a:t>
                      </a:r>
                    </a:p>
                  </a:txBody>
                  <a:tcPr marL="91425" marR="91425" marT="91425" marB="91425"/>
                </a:tc>
                <a:tc>
                  <a:txBody>
                    <a:bodyPr/>
                    <a:lstStyle/>
                    <a:p>
                      <a:pPr marL="0" lvl="0" indent="0" rtl="0">
                        <a:spcBef>
                          <a:spcPts val="0"/>
                        </a:spcBef>
                        <a:spcAft>
                          <a:spcPts val="0"/>
                        </a:spcAft>
                        <a:buNone/>
                      </a:pPr>
                      <a:r>
                        <a:rPr lang="en-GB" sz="800" dirty="0"/>
                        <a:t>NaN</a:t>
                      </a:r>
                      <a:endParaRPr sz="800" dirty="0"/>
                    </a:p>
                  </a:txBody>
                  <a:tcPr marL="91425" marR="91425" marT="91425" marB="91425"/>
                </a:tc>
                <a:extLst>
                  <a:ext uri="{0D108BD9-81ED-4DB2-BD59-A6C34878D82A}">
                    <a16:rowId xmlns:a16="http://schemas.microsoft.com/office/drawing/2014/main" val="10002"/>
                  </a:ext>
                </a:extLst>
              </a:tr>
              <a:tr h="320695">
                <a:tc>
                  <a:txBody>
                    <a:bodyPr/>
                    <a:lstStyle/>
                    <a:p>
                      <a:pPr marL="0" lvl="0" indent="0" rtl="0">
                        <a:spcBef>
                          <a:spcPts val="0"/>
                        </a:spcBef>
                        <a:spcAft>
                          <a:spcPts val="0"/>
                        </a:spcAft>
                        <a:buNone/>
                      </a:pPr>
                      <a:r>
                        <a:rPr lang="en-GB" sz="800" dirty="0"/>
                        <a:t>Mammal</a:t>
                      </a:r>
                      <a:endParaRPr sz="800" dirty="0"/>
                    </a:p>
                  </a:txBody>
                  <a:tcPr marL="91425" marR="91425" marT="91425" marB="91425"/>
                </a:tc>
                <a:tc>
                  <a:txBody>
                    <a:bodyPr/>
                    <a:lstStyle/>
                    <a:p>
                      <a:pPr algn="l" fontAlgn="ctr"/>
                      <a:r>
                        <a:rPr lang="en-GB" sz="800" dirty="0">
                          <a:effectLst/>
                        </a:rPr>
                        <a:t>Bos taurus</a:t>
                      </a:r>
                    </a:p>
                  </a:txBody>
                  <a:tcPr anchor="ctr"/>
                </a:tc>
                <a:tc>
                  <a:txBody>
                    <a:bodyPr/>
                    <a:lstStyle/>
                    <a:p>
                      <a:pPr marL="0" lvl="0" indent="0" rtl="0">
                        <a:spcBef>
                          <a:spcPts val="0"/>
                        </a:spcBef>
                        <a:spcAft>
                          <a:spcPts val="0"/>
                        </a:spcAft>
                        <a:buNone/>
                      </a:pPr>
                      <a:r>
                        <a:rPr lang="en-GB" sz="800" dirty="0">
                          <a:effectLst/>
                        </a:rPr>
                        <a:t>Aurochs, Aurochs, Domestic Cattle (Feral)</a:t>
                      </a:r>
                      <a:endParaRPr sz="800"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t>NaN</a:t>
                      </a:r>
                    </a:p>
                  </a:txBody>
                  <a:tcPr marL="91425" marR="91425" marT="91425" marB="91425"/>
                </a:tc>
                <a:extLst>
                  <a:ext uri="{0D108BD9-81ED-4DB2-BD59-A6C34878D82A}">
                    <a16:rowId xmlns:a16="http://schemas.microsoft.com/office/drawing/2014/main" val="10003"/>
                  </a:ext>
                </a:extLst>
              </a:tr>
              <a:tr h="320695">
                <a:tc>
                  <a:txBody>
                    <a:bodyPr/>
                    <a:lstStyle/>
                    <a:p>
                      <a:pPr marL="0" lvl="0" indent="0" rtl="0">
                        <a:spcBef>
                          <a:spcPts val="0"/>
                        </a:spcBef>
                        <a:spcAft>
                          <a:spcPts val="0"/>
                        </a:spcAft>
                        <a:buNone/>
                      </a:pPr>
                      <a:r>
                        <a:rPr lang="en-GB" sz="800" dirty="0"/>
                        <a:t>Mammal</a:t>
                      </a:r>
                      <a:endParaRPr sz="800" dirty="0"/>
                    </a:p>
                  </a:txBody>
                  <a:tcPr marL="91425" marR="91425" marT="91425" marB="91425"/>
                </a:tc>
                <a:tc>
                  <a:txBody>
                    <a:bodyPr/>
                    <a:lstStyle/>
                    <a:p>
                      <a:pPr algn="l" fontAlgn="ctr"/>
                      <a:r>
                        <a:rPr lang="en-GB" sz="800" dirty="0">
                          <a:effectLst/>
                        </a:rPr>
                        <a:t>Ovis aries</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effectLst/>
                        </a:rPr>
                        <a:t>Domestic Sheep, Mouflon, Red Sheep, Sheep (Feral)</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t>NaN</a:t>
                      </a:r>
                    </a:p>
                  </a:txBody>
                  <a:tcPr marL="91425" marR="91425" marT="91425" marB="91425"/>
                </a:tc>
                <a:extLst>
                  <a:ext uri="{0D108BD9-81ED-4DB2-BD59-A6C34878D82A}">
                    <a16:rowId xmlns:a16="http://schemas.microsoft.com/office/drawing/2014/main" val="901845334"/>
                  </a:ext>
                </a:extLst>
              </a:tr>
              <a:tr h="320695">
                <a:tc>
                  <a:txBody>
                    <a:bodyPr/>
                    <a:lstStyle/>
                    <a:p>
                      <a:pPr marL="0" lvl="0" indent="0" rtl="0">
                        <a:spcBef>
                          <a:spcPts val="0"/>
                        </a:spcBef>
                        <a:spcAft>
                          <a:spcPts val="0"/>
                        </a:spcAft>
                        <a:buNone/>
                      </a:pPr>
                      <a:r>
                        <a:rPr lang="en-GB" sz="800" dirty="0"/>
                        <a:t>Mammal</a:t>
                      </a:r>
                      <a:endParaRPr sz="800" dirty="0"/>
                    </a:p>
                  </a:txBody>
                  <a:tcPr marL="91425" marR="91425" marT="91425" marB="91425"/>
                </a:tc>
                <a:tc>
                  <a:txBody>
                    <a:bodyPr/>
                    <a:lstStyle/>
                    <a:p>
                      <a:pPr algn="l" fontAlgn="ctr"/>
                      <a:r>
                        <a:rPr lang="en-GB" sz="800" dirty="0">
                          <a:effectLst/>
                        </a:rPr>
                        <a:t>Cervus elaphus</a:t>
                      </a: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effectLst/>
                        </a:rPr>
                        <a:t>Wapiti Or Elk</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800" dirty="0"/>
                        <a:t>NaN</a:t>
                      </a: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2.2 Understanding the data</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GB" sz="900" dirty="0">
                <a:latin typeface="Courier New"/>
                <a:ea typeface="Courier New"/>
                <a:cs typeface="Courier New"/>
                <a:sym typeface="Courier New"/>
              </a:rPr>
              <a:t># Number of unique species in the “species” DataFrame.</a:t>
            </a:r>
          </a:p>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GB" sz="900" dirty="0">
                <a:latin typeface="Courier New"/>
                <a:ea typeface="Courier New"/>
                <a:cs typeface="Courier New"/>
                <a:sym typeface="Courier New"/>
              </a:rPr>
              <a:t>species.scientific_name.nunique()</a:t>
            </a:r>
          </a:p>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GB" sz="900" dirty="0">
                <a:latin typeface="Courier New"/>
                <a:ea typeface="Courier New"/>
                <a:cs typeface="Courier New"/>
                <a:sym typeface="Courier New"/>
              </a:rPr>
              <a:t># Different categories of species in the “species” DataFrame.</a:t>
            </a:r>
          </a:p>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GB" sz="900" dirty="0">
                <a:latin typeface="Courier New"/>
                <a:ea typeface="Courier New"/>
                <a:cs typeface="Courier New"/>
                <a:sym typeface="Courier New"/>
              </a:rPr>
              <a:t>species.category.nunique()</a:t>
            </a:r>
          </a:p>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GB" sz="900" dirty="0">
                <a:latin typeface="Courier New"/>
                <a:ea typeface="Courier New"/>
                <a:cs typeface="Courier New"/>
                <a:sym typeface="Courier New"/>
              </a:rPr>
              <a:t># Different conservation status’ in the “species” DataFrame.</a:t>
            </a:r>
          </a:p>
          <a:p>
            <a:pPr marL="0" lvl="0" indent="0" rtl="0">
              <a:spcBef>
                <a:spcPts val="0"/>
              </a:spcBef>
              <a:spcAft>
                <a:spcPts val="0"/>
              </a:spcAft>
              <a:buClr>
                <a:schemeClr val="dk1"/>
              </a:buClr>
              <a:buSzPts val="1100"/>
              <a:buFont typeface="Arial"/>
              <a:buNone/>
            </a:pPr>
            <a:endParaRPr lang="en-GB" sz="900" dirty="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GB" sz="900" dirty="0">
                <a:latin typeface="Courier New"/>
                <a:ea typeface="Courier New"/>
                <a:cs typeface="Courier New"/>
                <a:sym typeface="Courier New"/>
              </a:rPr>
              <a:t>species.conservation_status.nunique()</a:t>
            </a:r>
          </a:p>
          <a:p>
            <a:pPr marL="0" lvl="0" indent="0" rtl="0">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lvl="0" indent="0" rtl="0">
              <a:spcBef>
                <a:spcPts val="0"/>
              </a:spcBef>
              <a:spcAft>
                <a:spcPts val="0"/>
              </a:spcAft>
              <a:buNone/>
            </a:pPr>
            <a:endParaRPr sz="900" dirty="0">
              <a:latin typeface="Courier New"/>
              <a:ea typeface="Courier New"/>
              <a:cs typeface="Courier New"/>
              <a:sym typeface="Courier New"/>
            </a:endParaRPr>
          </a:p>
        </p:txBody>
      </p:sp>
      <p:sp>
        <p:nvSpPr>
          <p:cNvPr id="324" name="Shape 324"/>
          <p:cNvSpPr txBox="1"/>
          <p:nvPr/>
        </p:nvSpPr>
        <p:spPr>
          <a:xfrm>
            <a:off x="177975" y="1201325"/>
            <a:ext cx="4920900" cy="3746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GB" sz="1000" dirty="0">
                <a:latin typeface="Roboto"/>
                <a:ea typeface="Roboto"/>
                <a:cs typeface="Roboto"/>
                <a:sym typeface="Roboto"/>
              </a:rPr>
              <a:t>In order to understand the data further, I’ve carried out three summary investigations on the data and answered the following:</a:t>
            </a:r>
          </a:p>
          <a:p>
            <a:pPr marL="0" lvl="0" indent="0" rtl="0">
              <a:lnSpc>
                <a:spcPct val="115000"/>
              </a:lnSpc>
              <a:spcBef>
                <a:spcPts val="0"/>
              </a:spcBef>
              <a:spcAft>
                <a:spcPts val="0"/>
              </a:spcAft>
              <a:buClr>
                <a:schemeClr val="dk1"/>
              </a:buClr>
              <a:buSzPts val="1100"/>
              <a:buFont typeface="Arial"/>
              <a:buNone/>
            </a:pPr>
            <a:endParaRPr lang="en-GB" sz="1000" dirty="0">
              <a:latin typeface="Roboto"/>
              <a:ea typeface="Roboto"/>
              <a:cs typeface="Roboto"/>
              <a:sym typeface="Roboto"/>
            </a:endParaRPr>
          </a:p>
          <a:p>
            <a:pPr lvl="0" rtl="0">
              <a:lnSpc>
                <a:spcPct val="115000"/>
              </a:lnSpc>
              <a:spcBef>
                <a:spcPts val="0"/>
              </a:spcBef>
              <a:spcAft>
                <a:spcPts val="0"/>
              </a:spcAft>
              <a:buClr>
                <a:schemeClr val="dk1"/>
              </a:buClr>
              <a:buSzPts val="1100"/>
            </a:pPr>
            <a:r>
              <a:rPr lang="en-GB" sz="1000" dirty="0">
                <a:latin typeface="Roboto"/>
                <a:ea typeface="Roboto"/>
                <a:cs typeface="Roboto"/>
                <a:sym typeface="Roboto"/>
              </a:rPr>
              <a:t>How many different species are there in the “species” DataFrame? </a:t>
            </a:r>
          </a:p>
          <a:p>
            <a:pPr marL="171450" lvl="2" indent="-171450">
              <a:lnSpc>
                <a:spcPct val="115000"/>
              </a:lnSpc>
              <a:buClr>
                <a:schemeClr val="dk1"/>
              </a:buClr>
              <a:buSzPts val="1100"/>
              <a:buFont typeface="Arial" panose="020B0604020202020204" pitchFamily="34" charset="0"/>
              <a:buChar char="•"/>
            </a:pPr>
            <a:r>
              <a:rPr lang="en-GB" sz="900" dirty="0">
                <a:latin typeface="Roboto"/>
                <a:ea typeface="Roboto"/>
                <a:cs typeface="Roboto"/>
                <a:sym typeface="Roboto"/>
              </a:rPr>
              <a:t>5,541 different </a:t>
            </a:r>
            <a:r>
              <a:rPr lang="en-GB" sz="900" b="1" dirty="0">
                <a:latin typeface="Roboto"/>
                <a:ea typeface="Roboto"/>
                <a:cs typeface="Roboto"/>
                <a:sym typeface="Roboto"/>
              </a:rPr>
              <a:t>unique</a:t>
            </a:r>
            <a:r>
              <a:rPr lang="en-GB" sz="900" dirty="0">
                <a:latin typeface="Roboto"/>
                <a:ea typeface="Roboto"/>
                <a:cs typeface="Roboto"/>
                <a:sym typeface="Roboto"/>
              </a:rPr>
              <a:t> species in the active DataFrame.</a:t>
            </a:r>
          </a:p>
          <a:p>
            <a:pPr marL="171450" lvl="2" indent="-171450">
              <a:lnSpc>
                <a:spcPct val="115000"/>
              </a:lnSpc>
              <a:buClr>
                <a:schemeClr val="dk1"/>
              </a:buClr>
              <a:buSzPts val="1100"/>
              <a:buFont typeface="Arial" panose="020B0604020202020204" pitchFamily="34" charset="0"/>
              <a:buChar char="•"/>
            </a:pPr>
            <a:endParaRPr lang="en-GB" sz="900" dirty="0">
              <a:latin typeface="Roboto"/>
              <a:ea typeface="Roboto"/>
              <a:cs typeface="Roboto"/>
              <a:sym typeface="Roboto"/>
            </a:endParaRPr>
          </a:p>
          <a:p>
            <a:pPr lvl="2">
              <a:lnSpc>
                <a:spcPct val="115000"/>
              </a:lnSpc>
              <a:buClr>
                <a:schemeClr val="dk1"/>
              </a:buClr>
              <a:buSzPts val="1100"/>
            </a:pPr>
            <a:endParaRPr lang="en-GB" sz="900" dirty="0">
              <a:latin typeface="Roboto"/>
              <a:ea typeface="Roboto"/>
              <a:cs typeface="Roboto"/>
              <a:sym typeface="Roboto"/>
            </a:endParaRPr>
          </a:p>
          <a:p>
            <a:pPr lvl="2">
              <a:lnSpc>
                <a:spcPct val="115000"/>
              </a:lnSpc>
              <a:buClr>
                <a:schemeClr val="dk1"/>
              </a:buClr>
              <a:buSzPts val="1100"/>
            </a:pPr>
            <a:r>
              <a:rPr lang="en-GB" sz="1000" dirty="0">
                <a:latin typeface="Roboto"/>
                <a:ea typeface="Roboto"/>
                <a:cs typeface="Roboto"/>
                <a:sym typeface="Roboto"/>
              </a:rPr>
              <a:t>What are the different categories in the “species” DataFrame?</a:t>
            </a:r>
          </a:p>
          <a:p>
            <a:pPr marL="171450" lvl="2" indent="-171450">
              <a:lnSpc>
                <a:spcPct val="115000"/>
              </a:lnSpc>
              <a:buClr>
                <a:schemeClr val="dk1"/>
              </a:buClr>
              <a:buSzPts val="1100"/>
              <a:buFont typeface="Arial" panose="020B0604020202020204" pitchFamily="34" charset="0"/>
              <a:buChar char="•"/>
            </a:pPr>
            <a:r>
              <a:rPr lang="en-GB" sz="900" b="1" dirty="0">
                <a:latin typeface="Roboto"/>
                <a:ea typeface="Roboto"/>
                <a:cs typeface="Roboto"/>
                <a:sym typeface="Roboto"/>
              </a:rPr>
              <a:t>Held as an array</a:t>
            </a:r>
            <a:r>
              <a:rPr lang="en-GB" sz="900" dirty="0">
                <a:latin typeface="Roboto"/>
                <a:ea typeface="Roboto"/>
                <a:cs typeface="Roboto"/>
                <a:sym typeface="Roboto"/>
              </a:rPr>
              <a:t>, the categories were Mammal, Bird, Reptile, Amphibian, Fish, Vascular Plant and Non-Vascular Plant. </a:t>
            </a:r>
          </a:p>
          <a:p>
            <a:pPr marL="171450" lvl="2" indent="-171450">
              <a:lnSpc>
                <a:spcPct val="115000"/>
              </a:lnSpc>
              <a:buClr>
                <a:schemeClr val="dk1"/>
              </a:buClr>
              <a:buSzPts val="1100"/>
              <a:buFont typeface="Arial" panose="020B0604020202020204" pitchFamily="34" charset="0"/>
              <a:buChar char="•"/>
            </a:pPr>
            <a:endParaRPr lang="en-GB" sz="900" dirty="0">
              <a:latin typeface="Roboto"/>
              <a:ea typeface="Roboto"/>
              <a:cs typeface="Roboto"/>
              <a:sym typeface="Roboto"/>
            </a:endParaRPr>
          </a:p>
          <a:p>
            <a:pPr lvl="2">
              <a:lnSpc>
                <a:spcPct val="115000"/>
              </a:lnSpc>
              <a:buClr>
                <a:schemeClr val="dk1"/>
              </a:buClr>
              <a:buSzPts val="1100"/>
            </a:pPr>
            <a:endParaRPr lang="en-GB" sz="900" dirty="0">
              <a:latin typeface="Roboto"/>
              <a:ea typeface="Roboto"/>
              <a:cs typeface="Roboto"/>
              <a:sym typeface="Roboto"/>
            </a:endParaRPr>
          </a:p>
          <a:p>
            <a:pPr lvl="2">
              <a:lnSpc>
                <a:spcPct val="115000"/>
              </a:lnSpc>
              <a:buClr>
                <a:schemeClr val="dk1"/>
              </a:buClr>
              <a:buSzPts val="1100"/>
            </a:pPr>
            <a:r>
              <a:rPr lang="en-GB" sz="1000" dirty="0">
                <a:latin typeface="Roboto"/>
                <a:ea typeface="Roboto"/>
                <a:cs typeface="Roboto"/>
                <a:sym typeface="Roboto"/>
              </a:rPr>
              <a:t>What are the different conservation status’ in the “species” DataFrame?</a:t>
            </a:r>
          </a:p>
          <a:p>
            <a:pPr marL="171450" lvl="2" indent="-171450">
              <a:lnSpc>
                <a:spcPct val="115000"/>
              </a:lnSpc>
              <a:buClr>
                <a:schemeClr val="dk1"/>
              </a:buClr>
              <a:buSzPts val="1100"/>
              <a:buFont typeface="Arial" panose="020B0604020202020204" pitchFamily="34" charset="0"/>
              <a:buChar char="•"/>
            </a:pPr>
            <a:r>
              <a:rPr lang="en-GB" sz="900" b="1" dirty="0">
                <a:latin typeface="Roboto"/>
                <a:ea typeface="Roboto"/>
                <a:cs typeface="Roboto"/>
                <a:sym typeface="Roboto"/>
              </a:rPr>
              <a:t>Held as an array</a:t>
            </a:r>
            <a:r>
              <a:rPr lang="en-GB" sz="900" dirty="0">
                <a:latin typeface="Roboto"/>
                <a:ea typeface="Roboto"/>
                <a:cs typeface="Roboto"/>
                <a:sym typeface="Roboto"/>
              </a:rPr>
              <a:t>, the conservation status’ were NaN, Species of Concern, Endangered, Threatened and In Recovery.</a:t>
            </a:r>
            <a:endParaRPr lang="en-GB" sz="1000" dirty="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dirty="0">
                <a:solidFill>
                  <a:schemeClr val="lt1"/>
                </a:solidFill>
                <a:latin typeface="Roboto Black"/>
                <a:ea typeface="Roboto Black"/>
                <a:cs typeface="Roboto Black"/>
                <a:sym typeface="Roboto Black"/>
              </a:rPr>
              <a:t>3. Analysis on Species data</a:t>
            </a:r>
            <a:endParaRPr sz="1000" b="1" dirty="0"/>
          </a:p>
        </p:txBody>
      </p:sp>
    </p:spTree>
    <p:extLst>
      <p:ext uri="{BB962C8B-B14F-4D97-AF65-F5344CB8AC3E}">
        <p14:creationId xmlns:p14="http://schemas.microsoft.com/office/powerpoint/2010/main" val="114028161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39656</TotalTime>
  <Words>1995</Words>
  <Application>Microsoft Macintosh PowerPoint</Application>
  <PresentationFormat>On-screen Show (16:9)</PresentationFormat>
  <Paragraphs>276</Paragraphs>
  <Slides>17</Slides>
  <Notes>15</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17</vt:i4>
      </vt:variant>
    </vt:vector>
  </HeadingPairs>
  <TitlesOfParts>
    <vt:vector size="26" baseType="lpstr">
      <vt:lpstr>Dosis</vt:lpstr>
      <vt:lpstr>Roboto Black</vt:lpstr>
      <vt:lpstr>Arial</vt:lpstr>
      <vt:lpstr>Courier New</vt:lpstr>
      <vt:lpstr>Roboto Thin</vt:lpstr>
      <vt:lpstr>Roboto</vt:lpstr>
      <vt:lpstr>Simple Light</vt:lpstr>
      <vt:lpstr>Simple Light</vt:lpstr>
      <vt:lpstr>Simple Light</vt:lpstr>
      <vt:lpstr>PowerPoint Presentation</vt:lpstr>
      <vt:lpstr>Table of Contents</vt:lpstr>
      <vt:lpstr>PowerPoint Presentation</vt:lpstr>
      <vt:lpstr>1.1 Overview of Analysis</vt:lpstr>
      <vt:lpstr>1.2 Dataset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Jacob Collins</cp:lastModifiedBy>
  <cp:revision>55</cp:revision>
  <dcterms:modified xsi:type="dcterms:W3CDTF">2021-11-13T22:12:39Z</dcterms:modified>
</cp:coreProperties>
</file>